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5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9144000" cy="5143500" type="screen16x9"/>
  <p:notesSz cx="6858000" cy="9144000"/>
  <p:embeddedFontLst>
    <p:embeddedFont>
      <p:font typeface="Acme" panose="020B0604020202020204" charset="0"/>
      <p:regular r:id="rId59"/>
    </p:embeddedFont>
    <p:embeddedFont>
      <p:font typeface="Lato" panose="020B0604020202020204" charset="0"/>
      <p:regular r:id="rId60"/>
      <p:bold r:id="rId61"/>
      <p:italic r:id="rId62"/>
      <p:boldItalic r:id="rId63"/>
    </p:embeddedFont>
    <p:embeddedFont>
      <p:font typeface="Rock Salt" panose="020B0604020202020204" charset="0"/>
      <p:regular r:id="rId64"/>
    </p:embeddedFont>
    <p:embeddedFont>
      <p:font typeface="Comic Sans MS" panose="030F0702030302020204" pitchFamily="66" charset="0"/>
      <p:regular r:id="rId65"/>
      <p:bold r:id="rId66"/>
    </p:embeddedFont>
    <p:embeddedFont>
      <p:font typeface="Alegreya" panose="020B0604020202020204" charset="0"/>
      <p:regular r:id="rId67"/>
      <p:bold r:id="rId68"/>
      <p:italic r:id="rId69"/>
      <p:boldItalic r:id="rId70"/>
    </p:embeddedFont>
    <p:embeddedFont>
      <p:font typeface="Impact" panose="020B0806030902050204" pitchFamily="34" charset="0"/>
      <p:regular r:id="rId71"/>
    </p:embeddedFont>
    <p:embeddedFont>
      <p:font typeface="Happy Monkey" panose="020B0604020202020204" charset="0"/>
      <p:regular r:id="rId72"/>
    </p:embeddedFont>
    <p:embeddedFont>
      <p:font typeface="Bree Serif" panose="020B0604020202020204" charset="0"/>
      <p:regular r:id="rId73"/>
    </p:embeddedFont>
    <p:embeddedFont>
      <p:font typeface="Architects Daughter" panose="020B0604020202020204" charset="0"/>
      <p:regular r:id="rId74"/>
    </p:embeddedFont>
    <p:embeddedFont>
      <p:font typeface="Georgia" panose="02040502050405020303" pitchFamily="18" charset="0"/>
      <p:regular r:id="rId75"/>
      <p:bold r:id="rId76"/>
      <p:italic r:id="rId77"/>
      <p:boldItalic r:id="rId7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FD73614-4271-4D35-8DCA-86422338C798}">
  <a:tblStyle styleId="{6FD73614-4271-4D35-8DCA-86422338C79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16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5.fntdata"/><Relationship Id="rId68" Type="http://schemas.openxmlformats.org/officeDocument/2006/relationships/font" Target="fonts/font10.fntdata"/><Relationship Id="rId76" Type="http://schemas.openxmlformats.org/officeDocument/2006/relationships/font" Target="fonts/font18.fntdata"/><Relationship Id="rId7" Type="http://schemas.openxmlformats.org/officeDocument/2006/relationships/slide" Target="slides/slide6.xml"/><Relationship Id="rId71"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font" Target="fonts/font8.fntdata"/><Relationship Id="rId74" Type="http://schemas.openxmlformats.org/officeDocument/2006/relationships/font" Target="fonts/font16.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3.fntdata"/><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font" Target="fonts/font7.fntdata"/><Relationship Id="rId73" Type="http://schemas.openxmlformats.org/officeDocument/2006/relationships/font" Target="fonts/font15.fntdata"/><Relationship Id="rId78" Type="http://schemas.openxmlformats.org/officeDocument/2006/relationships/font" Target="fonts/font20.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openxmlformats.org/officeDocument/2006/relationships/font" Target="fonts/font11.fntdata"/><Relationship Id="rId77" Type="http://schemas.openxmlformats.org/officeDocument/2006/relationships/font" Target="fonts/font19.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4.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67"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70" Type="http://schemas.openxmlformats.org/officeDocument/2006/relationships/font" Target="fonts/font12.fntdata"/><Relationship Id="rId75"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7469645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c6f75fce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c6f75fc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5374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c6f75fceb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c6f75fceb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endParaRPr/>
          </a:p>
        </p:txBody>
      </p:sp>
    </p:spTree>
    <p:extLst>
      <p:ext uri="{BB962C8B-B14F-4D97-AF65-F5344CB8AC3E}">
        <p14:creationId xmlns:p14="http://schemas.microsoft.com/office/powerpoint/2010/main" val="2033709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66118d7d8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66118d7d8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5794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456b0306e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456b0306e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9666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456b0306e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456b0306e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9630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6aa60dfd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6aa60dfd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9949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66118d7d8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66118d7d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6346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66118d7d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66118d7d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Billy</a:t>
            </a:r>
            <a:endParaRPr/>
          </a:p>
        </p:txBody>
      </p:sp>
    </p:spTree>
    <p:extLst>
      <p:ext uri="{BB962C8B-B14F-4D97-AF65-F5344CB8AC3E}">
        <p14:creationId xmlns:p14="http://schemas.microsoft.com/office/powerpoint/2010/main" val="3741654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66268ed4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66268ed4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Julie W</a:t>
            </a:r>
            <a:endParaRPr/>
          </a:p>
        </p:txBody>
      </p:sp>
    </p:spTree>
    <p:extLst>
      <p:ext uri="{BB962C8B-B14F-4D97-AF65-F5344CB8AC3E}">
        <p14:creationId xmlns:p14="http://schemas.microsoft.com/office/powerpoint/2010/main" val="2142067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66268ed41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66268ed41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9377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66268ed41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66268ed41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40859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c6f75fce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c6f75fce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18848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66268ed41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66268ed41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7746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699b80b8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699b80b8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0091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699b80b8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699b80b8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7768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699b80b82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699b80b82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4383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fc856816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fc856816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77950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699b80b82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699b80b82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93405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1699b80b8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1699b80b8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22423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699b80b82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1699b80b82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8229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699b80b82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699b80b82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Glenda</a:t>
            </a:r>
            <a:endParaRPr/>
          </a:p>
        </p:txBody>
      </p:sp>
    </p:spTree>
    <p:extLst>
      <p:ext uri="{BB962C8B-B14F-4D97-AF65-F5344CB8AC3E}">
        <p14:creationId xmlns:p14="http://schemas.microsoft.com/office/powerpoint/2010/main" val="2639578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699b80b82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699b80b82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10545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47037ee914_2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47037ee914_2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992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699b80b82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1699b80b8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Barb</a:t>
            </a:r>
            <a:endParaRPr/>
          </a:p>
        </p:txBody>
      </p:sp>
    </p:spTree>
    <p:extLst>
      <p:ext uri="{BB962C8B-B14F-4D97-AF65-F5344CB8AC3E}">
        <p14:creationId xmlns:p14="http://schemas.microsoft.com/office/powerpoint/2010/main" val="1402169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699b80b82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1699b80b82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Barb</a:t>
            </a:r>
            <a:endParaRPr/>
          </a:p>
        </p:txBody>
      </p:sp>
    </p:spTree>
    <p:extLst>
      <p:ext uri="{BB962C8B-B14F-4D97-AF65-F5344CB8AC3E}">
        <p14:creationId xmlns:p14="http://schemas.microsoft.com/office/powerpoint/2010/main" val="24633740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1699b80b82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1699b80b82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Kendra</a:t>
            </a:r>
            <a:endParaRPr/>
          </a:p>
        </p:txBody>
      </p:sp>
    </p:spTree>
    <p:extLst>
      <p:ext uri="{BB962C8B-B14F-4D97-AF65-F5344CB8AC3E}">
        <p14:creationId xmlns:p14="http://schemas.microsoft.com/office/powerpoint/2010/main" val="2701297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699b80b82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699b80b82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Jolynn</a:t>
            </a:r>
            <a:endParaRPr/>
          </a:p>
        </p:txBody>
      </p:sp>
    </p:spTree>
    <p:extLst>
      <p:ext uri="{BB962C8B-B14F-4D97-AF65-F5344CB8AC3E}">
        <p14:creationId xmlns:p14="http://schemas.microsoft.com/office/powerpoint/2010/main" val="25393072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699b80b8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699b80b8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Melissa</a:t>
            </a:r>
            <a:endParaRPr/>
          </a:p>
        </p:txBody>
      </p:sp>
    </p:spTree>
    <p:extLst>
      <p:ext uri="{BB962C8B-B14F-4D97-AF65-F5344CB8AC3E}">
        <p14:creationId xmlns:p14="http://schemas.microsoft.com/office/powerpoint/2010/main" val="3340740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699b80b82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699b80b82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33094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699b80b82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699b80b82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996623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1699b80b82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1699b80b82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3274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695ef53c2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1695ef53c2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Sharon</a:t>
            </a:r>
            <a:endParaRPr/>
          </a:p>
        </p:txBody>
      </p:sp>
    </p:spTree>
    <p:extLst>
      <p:ext uri="{BB962C8B-B14F-4D97-AF65-F5344CB8AC3E}">
        <p14:creationId xmlns:p14="http://schemas.microsoft.com/office/powerpoint/2010/main" val="24461736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695ef53c2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1695ef53c2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0660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7d8e9253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7d8e9253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54099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1695ef53c2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1695ef53c2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5046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16971f5906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6971f5906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23362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66118d7d8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66118d7d8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42084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695ef53c2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695ef53c2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10593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695ef53c2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695ef53c2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3280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699b80b82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1699b80b82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90338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7dad2b3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17dad2b3f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37009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165e08e6bc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165e08e6bc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80638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166268ed41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166268ed41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59499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65e08e6bc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65e08e6bc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998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42e98b75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42e98b75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47606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166118d7d8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166118d7d8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48810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65e08e6bc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65e08e6bc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Kelly</a:t>
            </a:r>
            <a:endParaRPr/>
          </a:p>
        </p:txBody>
      </p:sp>
    </p:spTree>
    <p:extLst>
      <p:ext uri="{BB962C8B-B14F-4D97-AF65-F5344CB8AC3E}">
        <p14:creationId xmlns:p14="http://schemas.microsoft.com/office/powerpoint/2010/main" val="35224559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65e08e6bc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165e08e6b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Kevin and Mandy</a:t>
            </a:r>
            <a:endParaRPr/>
          </a:p>
        </p:txBody>
      </p:sp>
    </p:spTree>
    <p:extLst>
      <p:ext uri="{BB962C8B-B14F-4D97-AF65-F5344CB8AC3E}">
        <p14:creationId xmlns:p14="http://schemas.microsoft.com/office/powerpoint/2010/main" val="42310456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1699b80b8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1699b80b82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Kelly-medicine forms are on top of filing cabinet in Nurse Joanie’s office if anyone asks  for one</a:t>
            </a:r>
            <a:endParaRPr/>
          </a:p>
        </p:txBody>
      </p:sp>
    </p:spTree>
    <p:extLst>
      <p:ext uri="{BB962C8B-B14F-4D97-AF65-F5344CB8AC3E}">
        <p14:creationId xmlns:p14="http://schemas.microsoft.com/office/powerpoint/2010/main" val="19613900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66268ed41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166268ed41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90364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66268ed41_2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166268ed41_2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37140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165e08e6bc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165e08e6bc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1865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456b0306e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456b0306e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9196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c6f75fceb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c6f75fce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4402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662a84e9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662a84e9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0261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56b0306e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456b0306e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8853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Clr>
                <a:schemeClr val="dk1"/>
              </a:buClr>
              <a:buSzPts val="1800"/>
              <a:buChar char="●"/>
              <a:defRPr>
                <a:solidFill>
                  <a:schemeClr val="dk1"/>
                </a:solidFill>
              </a:defRPr>
            </a:lvl1pPr>
            <a:lvl2pPr marL="914400" lvl="1" indent="-317500" rtl="0">
              <a:spcBef>
                <a:spcPts val="160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af"/>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lt2"/>
              </a:buClr>
              <a:buSzPts val="1800"/>
              <a:buChar char="●"/>
              <a:defRPr sz="1800">
                <a:solidFill>
                  <a:schemeClr val="lt2"/>
                </a:solidFill>
              </a:defRPr>
            </a:lvl1pPr>
            <a:lvl2pPr marL="914400" lvl="1" indent="-317500" rtl="0">
              <a:lnSpc>
                <a:spcPct val="115000"/>
              </a:lnSpc>
              <a:spcBef>
                <a:spcPts val="1600"/>
              </a:spcBef>
              <a:spcAft>
                <a:spcPts val="0"/>
              </a:spcAft>
              <a:buClr>
                <a:schemeClr val="lt2"/>
              </a:buClr>
              <a:buSzPts val="1400"/>
              <a:buChar char="○"/>
              <a:defRPr>
                <a:solidFill>
                  <a:schemeClr val="lt2"/>
                </a:solidFill>
              </a:defRPr>
            </a:lvl2pPr>
            <a:lvl3pPr marL="1371600" lvl="2" indent="-317500" rtl="0">
              <a:lnSpc>
                <a:spcPct val="115000"/>
              </a:lnSpc>
              <a:spcBef>
                <a:spcPts val="1600"/>
              </a:spcBef>
              <a:spcAft>
                <a:spcPts val="0"/>
              </a:spcAft>
              <a:buClr>
                <a:schemeClr val="lt2"/>
              </a:buClr>
              <a:buSzPts val="1400"/>
              <a:buChar char="■"/>
              <a:defRPr>
                <a:solidFill>
                  <a:schemeClr val="lt2"/>
                </a:solidFill>
              </a:defRPr>
            </a:lvl3pPr>
            <a:lvl4pPr marL="1828800" lvl="3" indent="-317500" rtl="0">
              <a:lnSpc>
                <a:spcPct val="115000"/>
              </a:lnSpc>
              <a:spcBef>
                <a:spcPts val="1600"/>
              </a:spcBef>
              <a:spcAft>
                <a:spcPts val="0"/>
              </a:spcAft>
              <a:buClr>
                <a:schemeClr val="lt2"/>
              </a:buClr>
              <a:buSzPts val="1400"/>
              <a:buChar char="●"/>
              <a:defRPr>
                <a:solidFill>
                  <a:schemeClr val="lt2"/>
                </a:solidFill>
              </a:defRPr>
            </a:lvl4pPr>
            <a:lvl5pPr marL="2286000" lvl="4" indent="-317500" rtl="0">
              <a:lnSpc>
                <a:spcPct val="115000"/>
              </a:lnSpc>
              <a:spcBef>
                <a:spcPts val="1600"/>
              </a:spcBef>
              <a:spcAft>
                <a:spcPts val="0"/>
              </a:spcAft>
              <a:buClr>
                <a:schemeClr val="lt2"/>
              </a:buClr>
              <a:buSzPts val="1400"/>
              <a:buChar char="○"/>
              <a:defRPr>
                <a:solidFill>
                  <a:schemeClr val="lt2"/>
                </a:solidFill>
              </a:defRPr>
            </a:lvl5pPr>
            <a:lvl6pPr marL="2743200" lvl="5" indent="-317500" rtl="0">
              <a:lnSpc>
                <a:spcPct val="115000"/>
              </a:lnSpc>
              <a:spcBef>
                <a:spcPts val="1600"/>
              </a:spcBef>
              <a:spcAft>
                <a:spcPts val="0"/>
              </a:spcAft>
              <a:buClr>
                <a:schemeClr val="lt2"/>
              </a:buClr>
              <a:buSzPts val="1400"/>
              <a:buChar char="■"/>
              <a:defRPr>
                <a:solidFill>
                  <a:schemeClr val="lt2"/>
                </a:solidFill>
              </a:defRPr>
            </a:lvl6pPr>
            <a:lvl7pPr marL="3200400" lvl="6" indent="-317500" rtl="0">
              <a:lnSpc>
                <a:spcPct val="115000"/>
              </a:lnSpc>
              <a:spcBef>
                <a:spcPts val="1600"/>
              </a:spcBef>
              <a:spcAft>
                <a:spcPts val="0"/>
              </a:spcAft>
              <a:buClr>
                <a:schemeClr val="lt2"/>
              </a:buClr>
              <a:buSzPts val="1400"/>
              <a:buChar char="●"/>
              <a:defRPr>
                <a:solidFill>
                  <a:schemeClr val="lt2"/>
                </a:solidFill>
              </a:defRPr>
            </a:lvl7pPr>
            <a:lvl8pPr marL="3657600" lvl="7" indent="-317500" rtl="0">
              <a:lnSpc>
                <a:spcPct val="115000"/>
              </a:lnSpc>
              <a:spcBef>
                <a:spcPts val="1600"/>
              </a:spcBef>
              <a:spcAft>
                <a:spcPts val="0"/>
              </a:spcAft>
              <a:buClr>
                <a:schemeClr val="lt2"/>
              </a:buClr>
              <a:buSzPts val="1400"/>
              <a:buChar char="○"/>
              <a:defRPr>
                <a:solidFill>
                  <a:schemeClr val="lt2"/>
                </a:solidFill>
              </a:defRPr>
            </a:lvl8pPr>
            <a:lvl9pPr marL="4114800" lvl="8" indent="-317500" rtl="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defRPr>
            </a:lvl1pPr>
            <a:lvl2pPr lvl="1" algn="r" rtl="0">
              <a:buNone/>
              <a:defRPr sz="1000">
                <a:solidFill>
                  <a:schemeClr val="lt2"/>
                </a:solidFill>
              </a:defRPr>
            </a:lvl2pPr>
            <a:lvl3pPr lvl="2" algn="r" rtl="0">
              <a:buNone/>
              <a:defRPr sz="1000">
                <a:solidFill>
                  <a:schemeClr val="lt2"/>
                </a:solidFill>
              </a:defRPr>
            </a:lvl3pPr>
            <a:lvl4pPr lvl="3" algn="r" rtl="0">
              <a:buNone/>
              <a:defRPr sz="1000">
                <a:solidFill>
                  <a:schemeClr val="lt2"/>
                </a:solidFill>
              </a:defRPr>
            </a:lvl4pPr>
            <a:lvl5pPr lvl="4" algn="r" rtl="0">
              <a:buNone/>
              <a:defRPr sz="1000">
                <a:solidFill>
                  <a:schemeClr val="lt2"/>
                </a:solidFill>
              </a:defRPr>
            </a:lvl5pPr>
            <a:lvl6pPr lvl="5" algn="r" rtl="0">
              <a:buNone/>
              <a:defRPr sz="1000">
                <a:solidFill>
                  <a:schemeClr val="lt2"/>
                </a:solidFill>
              </a:defRPr>
            </a:lvl6pPr>
            <a:lvl7pPr lvl="6" algn="r" rtl="0">
              <a:buNone/>
              <a:defRPr sz="1000">
                <a:solidFill>
                  <a:schemeClr val="lt2"/>
                </a:solidFill>
              </a:defRPr>
            </a:lvl7pPr>
            <a:lvl8pPr lvl="7" algn="r" rtl="0">
              <a:buNone/>
              <a:defRPr sz="1000">
                <a:solidFill>
                  <a:schemeClr val="lt2"/>
                </a:solidFill>
              </a:defRPr>
            </a:lvl8pPr>
            <a:lvl9pPr lvl="8" algn="r" rtl="0">
              <a:buNone/>
              <a:defRPr sz="1000">
                <a:solidFill>
                  <a:schemeClr val="lt2"/>
                </a:solidFill>
              </a:defRPr>
            </a:lvl9pPr>
          </a:lstStyle>
          <a:p>
            <a:pPr marL="0" lvl="0" indent="0" algn="r" rtl="0">
              <a:spcBef>
                <a:spcPts val="0"/>
              </a:spcBef>
              <a:spcAft>
                <a:spcPts val="0"/>
              </a:spcAft>
              <a:buNone/>
            </a:pPr>
            <a:fld id="{00000000-1234-1234-1234-123412341234}" type="slidenum">
              <a:rPr lang="af"/>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ndes.sunmandearborn.k12.in.us/"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ndes.sunmandearborn.k12.in.us/" TargetMode="External"/><Relationship Id="rId7"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s://www.facebook.com/pages/North-Dearborn-Elementary-School/625040207621716" TargetMode="External"/><Relationship Id="rId5" Type="http://schemas.openxmlformats.org/officeDocument/2006/relationships/hyperlink" Target="https://twitter.com/NorthDearborn" TargetMode="External"/><Relationship Id="rId4" Type="http://schemas.openxmlformats.org/officeDocument/2006/relationships/hyperlink" Target="https://ndes.sunmandearborn.k12.in.us/class-web-pages" TargetMode="Externa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assets.readingeggsassets.com/brochures/reading_eggs_teacher_guide_brochure_us-fp-74bb0667.pdf" TargetMode="Externa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hyperlink" Target="https://www.doe.in.gov/assessment/iread-3-families" TargetMode="External"/><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hyperlink" Target="https://www.doe.in.gov/sites/default/files/assessment/ilearn-family-brochure-final.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s://bes.sunmandearborn.k12.in.us/students-parents/high-ability" TargetMode="External"/><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www.facebook.com/groups/578647345641179/" TargetMode="External"/><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hyperlink" Target="https://www.facebook.com/groups/578647345641179/" TargetMode="External"/><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hyperlink" Target="http://ndes.sunmandearborn.k12.in.us/" TargetMode="External"/><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www.doe.in.gov/standard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subTitle" idx="1"/>
          </p:nvPr>
        </p:nvSpPr>
        <p:spPr>
          <a:xfrm>
            <a:off x="311700" y="3834725"/>
            <a:ext cx="8520600" cy="612300"/>
          </a:xfrm>
          <a:prstGeom prst="rect">
            <a:avLst/>
          </a:prstGeom>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af">
                <a:solidFill>
                  <a:srgbClr val="000000"/>
                </a:solidFill>
                <a:latin typeface="Comic Sans MS"/>
                <a:ea typeface="Comic Sans MS"/>
                <a:cs typeface="Comic Sans MS"/>
                <a:sym typeface="Comic Sans MS"/>
              </a:rPr>
              <a:t>North Dearborn Elementary School</a:t>
            </a:r>
            <a:endParaRPr>
              <a:solidFill>
                <a:srgbClr val="000000"/>
              </a:solidFill>
              <a:latin typeface="Comic Sans MS"/>
              <a:ea typeface="Comic Sans MS"/>
              <a:cs typeface="Comic Sans MS"/>
              <a:sym typeface="Comic Sans MS"/>
            </a:endParaRPr>
          </a:p>
          <a:p>
            <a:pPr marL="0" lvl="0" indent="0" algn="l" rtl="0">
              <a:spcBef>
                <a:spcPts val="0"/>
              </a:spcBef>
              <a:spcAft>
                <a:spcPts val="0"/>
              </a:spcAft>
              <a:buNone/>
            </a:pPr>
            <a:endParaRPr>
              <a:solidFill>
                <a:srgbClr val="000000"/>
              </a:solidFill>
              <a:latin typeface="Comic Sans MS"/>
              <a:ea typeface="Comic Sans MS"/>
              <a:cs typeface="Comic Sans MS"/>
              <a:sym typeface="Comic Sans MS"/>
            </a:endParaRPr>
          </a:p>
          <a:p>
            <a:pPr marL="0" lvl="0" indent="0" algn="ctr" rtl="0">
              <a:spcBef>
                <a:spcPts val="0"/>
              </a:spcBef>
              <a:spcAft>
                <a:spcPts val="0"/>
              </a:spcAft>
              <a:buNone/>
            </a:pPr>
            <a:endParaRPr>
              <a:solidFill>
                <a:srgbClr val="000000"/>
              </a:solidFill>
              <a:latin typeface="Comic Sans MS"/>
              <a:ea typeface="Comic Sans MS"/>
              <a:cs typeface="Comic Sans MS"/>
              <a:sym typeface="Comic Sans MS"/>
            </a:endParaRPr>
          </a:p>
          <a:p>
            <a:pPr marL="0" lvl="0" indent="0" algn="ctr" rtl="0">
              <a:spcBef>
                <a:spcPts val="0"/>
              </a:spcBef>
              <a:spcAft>
                <a:spcPts val="0"/>
              </a:spcAft>
              <a:buNone/>
            </a:pPr>
            <a:endParaRPr>
              <a:solidFill>
                <a:srgbClr val="000000"/>
              </a:solidFill>
              <a:latin typeface="Comic Sans MS"/>
              <a:ea typeface="Comic Sans MS"/>
              <a:cs typeface="Comic Sans MS"/>
              <a:sym typeface="Comic Sans MS"/>
            </a:endParaRPr>
          </a:p>
        </p:txBody>
      </p:sp>
      <p:sp>
        <p:nvSpPr>
          <p:cNvPr id="55" name="Google Shape;55;p13"/>
          <p:cNvSpPr txBox="1"/>
          <p:nvPr/>
        </p:nvSpPr>
        <p:spPr>
          <a:xfrm>
            <a:off x="311700" y="274850"/>
            <a:ext cx="8520600" cy="3298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7200" b="1">
                <a:solidFill>
                  <a:srgbClr val="FF0000"/>
                </a:solidFill>
                <a:latin typeface="Architects Daughter"/>
                <a:ea typeface="Architects Daughter"/>
                <a:cs typeface="Architects Daughter"/>
                <a:sym typeface="Architects Daughter"/>
              </a:rPr>
              <a:t>Welcome to</a:t>
            </a:r>
            <a:endParaRPr sz="7200" b="1">
              <a:solidFill>
                <a:srgbClr val="FF0000"/>
              </a:solidFill>
              <a:latin typeface="Architects Daughter"/>
              <a:ea typeface="Architects Daughter"/>
              <a:cs typeface="Architects Daughter"/>
              <a:sym typeface="Architects Daughter"/>
            </a:endParaRPr>
          </a:p>
          <a:p>
            <a:pPr marL="0" lvl="0" indent="0" algn="ctr" rtl="0">
              <a:spcBef>
                <a:spcPts val="0"/>
              </a:spcBef>
              <a:spcAft>
                <a:spcPts val="0"/>
              </a:spcAft>
              <a:buNone/>
            </a:pPr>
            <a:r>
              <a:rPr lang="af" sz="7200" b="1">
                <a:solidFill>
                  <a:srgbClr val="FF0000"/>
                </a:solidFill>
                <a:latin typeface="Architects Daughter"/>
                <a:ea typeface="Architects Daughter"/>
                <a:cs typeface="Architects Daughter"/>
                <a:sym typeface="Architects Daughter"/>
              </a:rPr>
              <a:t> Parent Information Night</a:t>
            </a:r>
            <a:endParaRPr sz="7200" b="1">
              <a:solidFill>
                <a:srgbClr val="FF0000"/>
              </a:solidFill>
              <a:latin typeface="Architects Daughter"/>
              <a:ea typeface="Architects Daughter"/>
              <a:cs typeface="Architects Daughter"/>
              <a:sym typeface="Architects Daughte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txBox="1">
            <a:spLocks noGrp="1"/>
          </p:cNvSpPr>
          <p:nvPr>
            <p:ph type="body" idx="4294967295"/>
          </p:nvPr>
        </p:nvSpPr>
        <p:spPr>
          <a:xfrm>
            <a:off x="1334950" y="243575"/>
            <a:ext cx="5138100" cy="594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af" sz="3000" b="1">
                <a:solidFill>
                  <a:srgbClr val="FF0000"/>
                </a:solidFill>
              </a:rPr>
              <a:t>Technology Integration</a:t>
            </a:r>
            <a:endParaRPr sz="3000" b="1">
              <a:solidFill>
                <a:srgbClr val="FF0000"/>
              </a:solidFill>
            </a:endParaRPr>
          </a:p>
        </p:txBody>
      </p:sp>
      <p:sp>
        <p:nvSpPr>
          <p:cNvPr id="116" name="Google Shape;116;p22"/>
          <p:cNvSpPr txBox="1">
            <a:spLocks noGrp="1"/>
          </p:cNvSpPr>
          <p:nvPr>
            <p:ph type="body" idx="4294967295"/>
          </p:nvPr>
        </p:nvSpPr>
        <p:spPr>
          <a:xfrm>
            <a:off x="863825" y="1164800"/>
            <a:ext cx="8020800" cy="25395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af" sz="2400">
                <a:solidFill>
                  <a:srgbClr val="F3F3F3"/>
                </a:solidFill>
              </a:rPr>
              <a:t>EC and S-DMS are 1:1 Chromebooks</a:t>
            </a:r>
            <a:endParaRPr sz="2400">
              <a:solidFill>
                <a:srgbClr val="F3F3F3"/>
              </a:solidFill>
            </a:endParaRPr>
          </a:p>
          <a:p>
            <a:pPr marL="457200" lvl="0" indent="-381000" algn="l" rtl="0">
              <a:spcBef>
                <a:spcPts val="0"/>
              </a:spcBef>
              <a:spcAft>
                <a:spcPts val="0"/>
              </a:spcAft>
              <a:buClr>
                <a:srgbClr val="F3F3F3"/>
              </a:buClr>
              <a:buSzPts val="2400"/>
              <a:buChar char="●"/>
            </a:pPr>
            <a:r>
              <a:rPr lang="af" sz="2400">
                <a:solidFill>
                  <a:srgbClr val="F3F3F3"/>
                </a:solidFill>
              </a:rPr>
              <a:t>Elementaries are next to be considered</a:t>
            </a:r>
            <a:endParaRPr sz="2400">
              <a:solidFill>
                <a:srgbClr val="F3F3F3"/>
              </a:solidFill>
            </a:endParaRPr>
          </a:p>
          <a:p>
            <a:pPr marL="457200" lvl="0" indent="-381000" algn="l" rtl="0">
              <a:spcBef>
                <a:spcPts val="0"/>
              </a:spcBef>
              <a:spcAft>
                <a:spcPts val="0"/>
              </a:spcAft>
              <a:buSzPts val="2400"/>
              <a:buChar char="●"/>
            </a:pPr>
            <a:r>
              <a:rPr lang="af" sz="2400">
                <a:solidFill>
                  <a:srgbClr val="F3F3F3"/>
                </a:solidFill>
              </a:rPr>
              <a:t>NDES has five Chromebook carts for sign out</a:t>
            </a:r>
            <a:endParaRPr sz="2400">
              <a:solidFill>
                <a:srgbClr val="F3F3F3"/>
              </a:solidFill>
            </a:endParaRPr>
          </a:p>
          <a:p>
            <a:pPr marL="457200" lvl="0" indent="-381000" algn="l" rtl="0">
              <a:spcBef>
                <a:spcPts val="0"/>
              </a:spcBef>
              <a:spcAft>
                <a:spcPts val="0"/>
              </a:spcAft>
              <a:buSzPts val="2400"/>
              <a:buChar char="●"/>
            </a:pPr>
            <a:r>
              <a:rPr lang="af" sz="2400">
                <a:solidFill>
                  <a:srgbClr val="F3F3F3"/>
                </a:solidFill>
              </a:rPr>
              <a:t>Wireless projectors</a:t>
            </a:r>
            <a:endParaRPr sz="2400">
              <a:solidFill>
                <a:srgbClr val="F3F3F3"/>
              </a:solidFill>
            </a:endParaRPr>
          </a:p>
          <a:p>
            <a:pPr marL="457200" lvl="0" indent="-381000" algn="l" rtl="0">
              <a:spcBef>
                <a:spcPts val="0"/>
              </a:spcBef>
              <a:spcAft>
                <a:spcPts val="0"/>
              </a:spcAft>
              <a:buClr>
                <a:srgbClr val="F3F3F3"/>
              </a:buClr>
              <a:buSzPts val="2400"/>
              <a:buChar char="●"/>
            </a:pPr>
            <a:r>
              <a:rPr lang="af" sz="2400">
                <a:solidFill>
                  <a:srgbClr val="F3F3F3"/>
                </a:solidFill>
              </a:rPr>
              <a:t>Digital Citizenship Curriculum K-5</a:t>
            </a:r>
            <a:endParaRPr sz="2400">
              <a:solidFill>
                <a:srgbClr val="F3F3F3"/>
              </a:solidFill>
            </a:endParaRPr>
          </a:p>
          <a:p>
            <a:pPr marL="457200" lvl="0" indent="-381000" algn="l" rtl="0">
              <a:spcBef>
                <a:spcPts val="0"/>
              </a:spcBef>
              <a:spcAft>
                <a:spcPts val="0"/>
              </a:spcAft>
              <a:buClr>
                <a:srgbClr val="F3F3F3"/>
              </a:buClr>
              <a:buSzPts val="2400"/>
              <a:buChar char="●"/>
            </a:pPr>
            <a:r>
              <a:rPr lang="af" sz="2400">
                <a:solidFill>
                  <a:srgbClr val="F3F3F3"/>
                </a:solidFill>
              </a:rPr>
              <a:t>Teachers - Monthly Tech PD</a:t>
            </a:r>
            <a:endParaRPr sz="2400">
              <a:solidFill>
                <a:srgbClr val="F3F3F3"/>
              </a:solidFill>
            </a:endParaRPr>
          </a:p>
          <a:p>
            <a:pPr marL="457200" lvl="0" indent="-381000" algn="l" rtl="0">
              <a:spcBef>
                <a:spcPts val="0"/>
              </a:spcBef>
              <a:spcAft>
                <a:spcPts val="0"/>
              </a:spcAft>
              <a:buClr>
                <a:srgbClr val="F3F3F3"/>
              </a:buClr>
              <a:buSzPts val="2400"/>
              <a:buChar char="●"/>
            </a:pPr>
            <a:r>
              <a:rPr lang="af" sz="2400">
                <a:solidFill>
                  <a:srgbClr val="F3F3F3"/>
                </a:solidFill>
              </a:rPr>
              <a:t>Summer training opportunities</a:t>
            </a:r>
            <a:endParaRPr sz="2400">
              <a:solidFill>
                <a:srgbClr val="F3F3F3"/>
              </a:solidFill>
            </a:endParaRPr>
          </a:p>
          <a:p>
            <a:pPr marL="457200" lvl="0" indent="-381000" algn="l" rtl="0">
              <a:spcBef>
                <a:spcPts val="0"/>
              </a:spcBef>
              <a:spcAft>
                <a:spcPts val="0"/>
              </a:spcAft>
              <a:buClr>
                <a:srgbClr val="F3F3F3"/>
              </a:buClr>
              <a:buSzPts val="2400"/>
              <a:buChar char="●"/>
            </a:pPr>
            <a:r>
              <a:rPr lang="af" sz="2400">
                <a:solidFill>
                  <a:srgbClr val="F3F3F3"/>
                </a:solidFill>
              </a:rPr>
              <a:t>New Computer Science standards just released</a:t>
            </a:r>
            <a:endParaRPr sz="2400">
              <a:solidFill>
                <a:srgbClr val="F3F3F3"/>
              </a:solidFill>
            </a:endParaRPr>
          </a:p>
          <a:p>
            <a:pPr marL="0" lvl="0" indent="0" algn="l" rtl="0">
              <a:spcBef>
                <a:spcPts val="1600"/>
              </a:spcBef>
              <a:spcAft>
                <a:spcPts val="0"/>
              </a:spcAft>
              <a:buNone/>
            </a:pPr>
            <a:endParaRPr sz="2400">
              <a:solidFill>
                <a:srgbClr val="F3F3F3"/>
              </a:solidFill>
            </a:endParaRPr>
          </a:p>
          <a:p>
            <a:pPr marL="0" lvl="0" indent="0" algn="l" rtl="0">
              <a:spcBef>
                <a:spcPts val="1600"/>
              </a:spcBef>
              <a:spcAft>
                <a:spcPts val="0"/>
              </a:spcAft>
              <a:buNone/>
            </a:pPr>
            <a:endParaRPr sz="2400">
              <a:solidFill>
                <a:srgbClr val="F3F3F3"/>
              </a:solidFill>
            </a:endParaRPr>
          </a:p>
          <a:p>
            <a:pPr marL="0" lvl="0" indent="0" algn="l" rtl="0">
              <a:spcBef>
                <a:spcPts val="1600"/>
              </a:spcBef>
              <a:spcAft>
                <a:spcPts val="1600"/>
              </a:spcAft>
              <a:buNone/>
            </a:pPr>
            <a:endParaRPr sz="2400">
              <a:solidFill>
                <a:srgbClr val="CC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txBox="1">
            <a:spLocks noGrp="1"/>
          </p:cNvSpPr>
          <p:nvPr>
            <p:ph type="title" idx="4294967295"/>
          </p:nvPr>
        </p:nvSpPr>
        <p:spPr>
          <a:xfrm>
            <a:off x="311700" y="372500"/>
            <a:ext cx="8520600" cy="73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sz="3000" b="1"/>
              <a:t>School-Wide Initiatives</a:t>
            </a:r>
            <a:endParaRPr sz="3000" b="1"/>
          </a:p>
        </p:txBody>
      </p:sp>
      <p:sp>
        <p:nvSpPr>
          <p:cNvPr id="122" name="Google Shape;122;p23"/>
          <p:cNvSpPr txBox="1">
            <a:spLocks noGrp="1"/>
          </p:cNvSpPr>
          <p:nvPr>
            <p:ph type="body" idx="4294967295"/>
          </p:nvPr>
        </p:nvSpPr>
        <p:spPr>
          <a:xfrm>
            <a:off x="390200" y="1106001"/>
            <a:ext cx="3853200" cy="524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af" sz="3000" b="1">
                <a:solidFill>
                  <a:srgbClr val="FF0000"/>
                </a:solidFill>
              </a:rPr>
              <a:t>Viking Code:</a:t>
            </a:r>
            <a:endParaRPr sz="3000" b="1">
              <a:solidFill>
                <a:srgbClr val="FF0000"/>
              </a:solidFill>
            </a:endParaRPr>
          </a:p>
        </p:txBody>
      </p:sp>
      <p:sp>
        <p:nvSpPr>
          <p:cNvPr id="123" name="Google Shape;123;p23"/>
          <p:cNvSpPr txBox="1">
            <a:spLocks noGrp="1"/>
          </p:cNvSpPr>
          <p:nvPr>
            <p:ph type="body" idx="4294967295"/>
          </p:nvPr>
        </p:nvSpPr>
        <p:spPr>
          <a:xfrm>
            <a:off x="311700" y="1806125"/>
            <a:ext cx="4308300" cy="31542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rgbClr val="FFFFFF"/>
              </a:buClr>
              <a:buSzPts val="2200"/>
              <a:buChar char="●"/>
            </a:pPr>
            <a:r>
              <a:rPr lang="af" sz="2200">
                <a:solidFill>
                  <a:srgbClr val="FFFFFF"/>
                </a:solidFill>
              </a:rPr>
              <a:t>Expectations for behavior</a:t>
            </a:r>
            <a:endParaRPr sz="2200">
              <a:solidFill>
                <a:srgbClr val="FFFFFF"/>
              </a:solidFill>
            </a:endParaRPr>
          </a:p>
          <a:p>
            <a:pPr marL="457200" lvl="0" indent="-368300" algn="l" rtl="0">
              <a:spcBef>
                <a:spcPts val="0"/>
              </a:spcBef>
              <a:spcAft>
                <a:spcPts val="0"/>
              </a:spcAft>
              <a:buClr>
                <a:srgbClr val="FFFFFF"/>
              </a:buClr>
              <a:buSzPts val="2200"/>
              <a:buChar char="●"/>
            </a:pPr>
            <a:r>
              <a:rPr lang="af" sz="2200">
                <a:solidFill>
                  <a:srgbClr val="FFFFFF"/>
                </a:solidFill>
              </a:rPr>
              <a:t>All common areas of school</a:t>
            </a:r>
            <a:endParaRPr sz="2200">
              <a:solidFill>
                <a:srgbClr val="FFFFFF"/>
              </a:solidFill>
            </a:endParaRPr>
          </a:p>
          <a:p>
            <a:pPr marL="457200" lvl="0" indent="-368300" algn="l" rtl="0">
              <a:spcBef>
                <a:spcPts val="0"/>
              </a:spcBef>
              <a:spcAft>
                <a:spcPts val="0"/>
              </a:spcAft>
              <a:buClr>
                <a:srgbClr val="FFFFFF"/>
              </a:buClr>
              <a:buSzPts val="2200"/>
              <a:buChar char="●"/>
            </a:pPr>
            <a:r>
              <a:rPr lang="af" sz="2200">
                <a:solidFill>
                  <a:srgbClr val="FFFFFF"/>
                </a:solidFill>
              </a:rPr>
              <a:t>Classroom incentives</a:t>
            </a:r>
            <a:endParaRPr sz="2200">
              <a:solidFill>
                <a:srgbClr val="FFFFFF"/>
              </a:solidFill>
            </a:endParaRPr>
          </a:p>
          <a:p>
            <a:pPr marL="457200" lvl="0" indent="-368300" algn="l" rtl="0">
              <a:spcBef>
                <a:spcPts val="0"/>
              </a:spcBef>
              <a:spcAft>
                <a:spcPts val="0"/>
              </a:spcAft>
              <a:buClr>
                <a:srgbClr val="FFFFFF"/>
              </a:buClr>
              <a:buSzPts val="2200"/>
              <a:buChar char="●"/>
            </a:pPr>
            <a:r>
              <a:rPr lang="af" sz="2200">
                <a:solidFill>
                  <a:srgbClr val="FFFFFF"/>
                </a:solidFill>
              </a:rPr>
              <a:t>Viking of the Month</a:t>
            </a:r>
            <a:endParaRPr sz="2200">
              <a:solidFill>
                <a:srgbClr val="FFFFFF"/>
              </a:solidFill>
            </a:endParaRPr>
          </a:p>
          <a:p>
            <a:pPr marL="0" lvl="0" indent="0" algn="l" rtl="0">
              <a:spcBef>
                <a:spcPts val="1600"/>
              </a:spcBef>
              <a:spcAft>
                <a:spcPts val="0"/>
              </a:spcAft>
              <a:buNone/>
            </a:pPr>
            <a:r>
              <a:rPr lang="af" sz="2200">
                <a:solidFill>
                  <a:srgbClr val="FFFFFF"/>
                </a:solidFill>
              </a:rPr>
              <a:t>View our </a:t>
            </a:r>
            <a:r>
              <a:rPr lang="af" sz="2200" u="sng">
                <a:solidFill>
                  <a:schemeClr val="hlink"/>
                </a:solidFill>
                <a:hlinkClick r:id="rId3"/>
              </a:rPr>
              <a:t>handbook</a:t>
            </a:r>
            <a:r>
              <a:rPr lang="af" sz="2200">
                <a:solidFill>
                  <a:srgbClr val="FFFFFF"/>
                </a:solidFill>
              </a:rPr>
              <a:t> on our webpage.</a:t>
            </a:r>
            <a:endParaRPr sz="2200">
              <a:solidFill>
                <a:srgbClr val="FFFFFF"/>
              </a:solidFill>
            </a:endParaRPr>
          </a:p>
          <a:p>
            <a:pPr marL="0" lvl="0" indent="0" algn="l" rtl="0">
              <a:spcBef>
                <a:spcPts val="1600"/>
              </a:spcBef>
              <a:spcAft>
                <a:spcPts val="1600"/>
              </a:spcAft>
              <a:buNone/>
            </a:pPr>
            <a:r>
              <a:rPr lang="af" sz="1400">
                <a:solidFill>
                  <a:srgbClr val="FFFFFF"/>
                </a:solidFill>
              </a:rPr>
              <a:t>       </a:t>
            </a:r>
            <a:endParaRPr sz="2000" b="1" u="sng">
              <a:solidFill>
                <a:srgbClr val="CC0000"/>
              </a:solidFill>
            </a:endParaRPr>
          </a:p>
        </p:txBody>
      </p:sp>
      <p:sp>
        <p:nvSpPr>
          <p:cNvPr id="124" name="Google Shape;124;p23"/>
          <p:cNvSpPr txBox="1"/>
          <p:nvPr/>
        </p:nvSpPr>
        <p:spPr>
          <a:xfrm>
            <a:off x="4973375" y="955400"/>
            <a:ext cx="4044300" cy="3507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af" sz="3000" b="1">
                <a:solidFill>
                  <a:srgbClr val="FF0000"/>
                </a:solidFill>
              </a:rPr>
              <a:t>School Motto</a:t>
            </a:r>
            <a:r>
              <a:rPr lang="af" sz="3000">
                <a:solidFill>
                  <a:srgbClr val="FF0000"/>
                </a:solidFill>
                <a:latin typeface="Bree Serif"/>
                <a:ea typeface="Bree Serif"/>
                <a:cs typeface="Bree Serif"/>
                <a:sym typeface="Bree Serif"/>
              </a:rPr>
              <a:t>:</a:t>
            </a:r>
            <a:endParaRPr sz="3000">
              <a:solidFill>
                <a:srgbClr val="FF0000"/>
              </a:solidFill>
              <a:latin typeface="Bree Serif"/>
              <a:ea typeface="Bree Serif"/>
              <a:cs typeface="Bree Serif"/>
              <a:sym typeface="Bree Serif"/>
            </a:endParaRPr>
          </a:p>
          <a:p>
            <a:pPr marL="0" lvl="0" indent="0" algn="l" rtl="0">
              <a:lnSpc>
                <a:spcPct val="115000"/>
              </a:lnSpc>
              <a:spcBef>
                <a:spcPts val="1600"/>
              </a:spcBef>
              <a:spcAft>
                <a:spcPts val="0"/>
              </a:spcAft>
              <a:buNone/>
            </a:pPr>
            <a:r>
              <a:rPr lang="af" sz="2200">
                <a:solidFill>
                  <a:srgbClr val="EFEFEF"/>
                </a:solidFill>
              </a:rPr>
              <a:t>To be a Viking I must:</a:t>
            </a:r>
            <a:endParaRPr sz="2200">
              <a:solidFill>
                <a:srgbClr val="EFEFEF"/>
              </a:solidFill>
            </a:endParaRPr>
          </a:p>
          <a:p>
            <a:pPr marL="0" lvl="0" indent="0" algn="l" rtl="0">
              <a:lnSpc>
                <a:spcPct val="115000"/>
              </a:lnSpc>
              <a:spcBef>
                <a:spcPts val="1600"/>
              </a:spcBef>
              <a:spcAft>
                <a:spcPts val="0"/>
              </a:spcAft>
              <a:buNone/>
            </a:pPr>
            <a:r>
              <a:rPr lang="af" sz="2000">
                <a:solidFill>
                  <a:schemeClr val="lt2"/>
                </a:solidFill>
              </a:rPr>
              <a:t> </a:t>
            </a:r>
            <a:r>
              <a:rPr lang="af" sz="2400" b="1">
                <a:solidFill>
                  <a:schemeClr val="dk1"/>
                </a:solidFill>
              </a:rPr>
              <a:t>be ready to learn, </a:t>
            </a:r>
            <a:endParaRPr sz="2400" b="1">
              <a:solidFill>
                <a:schemeClr val="dk1"/>
              </a:solidFill>
            </a:endParaRPr>
          </a:p>
          <a:p>
            <a:pPr marL="0" lvl="0" indent="0" algn="l" rtl="0">
              <a:lnSpc>
                <a:spcPct val="115000"/>
              </a:lnSpc>
              <a:spcBef>
                <a:spcPts val="1600"/>
              </a:spcBef>
              <a:spcAft>
                <a:spcPts val="0"/>
              </a:spcAft>
              <a:buNone/>
            </a:pPr>
            <a:r>
              <a:rPr lang="af" sz="2400" b="1">
                <a:solidFill>
                  <a:schemeClr val="dk1"/>
                </a:solidFill>
              </a:rPr>
              <a:t>be respectful, </a:t>
            </a:r>
            <a:endParaRPr sz="2400" b="1">
              <a:solidFill>
                <a:schemeClr val="dk1"/>
              </a:solidFill>
            </a:endParaRPr>
          </a:p>
          <a:p>
            <a:pPr marL="0" lvl="0" indent="0" algn="l" rtl="0">
              <a:lnSpc>
                <a:spcPct val="115000"/>
              </a:lnSpc>
              <a:spcBef>
                <a:spcPts val="1600"/>
              </a:spcBef>
              <a:spcAft>
                <a:spcPts val="1600"/>
              </a:spcAft>
              <a:buNone/>
            </a:pPr>
            <a:r>
              <a:rPr lang="af" sz="2400" b="1">
                <a:solidFill>
                  <a:schemeClr val="dk1"/>
                </a:solidFill>
              </a:rPr>
              <a:t>be responsible and safe!</a:t>
            </a:r>
            <a:endParaRPr sz="2400">
              <a:solidFill>
                <a:schemeClr val="dk1"/>
              </a:solidFill>
            </a:endParaRPr>
          </a:p>
        </p:txBody>
      </p:sp>
      <p:pic>
        <p:nvPicPr>
          <p:cNvPr id="125" name="Google Shape;125;p23"/>
          <p:cNvPicPr preferRelativeResize="0"/>
          <p:nvPr/>
        </p:nvPicPr>
        <p:blipFill>
          <a:blip r:embed="rId4">
            <a:alphaModFix/>
          </a:blip>
          <a:stretch>
            <a:fillRect/>
          </a:stretch>
        </p:blipFill>
        <p:spPr>
          <a:xfrm rot="966325">
            <a:off x="3936250" y="3837825"/>
            <a:ext cx="841885" cy="1122500"/>
          </a:xfrm>
          <a:prstGeom prst="rect">
            <a:avLst/>
          </a:prstGeom>
          <a:noFill/>
          <a:ln>
            <a:noFill/>
          </a:ln>
        </p:spPr>
      </p:pic>
      <p:pic>
        <p:nvPicPr>
          <p:cNvPr id="126" name="Google Shape;126;p23"/>
          <p:cNvPicPr preferRelativeResize="0"/>
          <p:nvPr/>
        </p:nvPicPr>
        <p:blipFill>
          <a:blip r:embed="rId5">
            <a:alphaModFix/>
          </a:blip>
          <a:stretch>
            <a:fillRect/>
          </a:stretch>
        </p:blipFill>
        <p:spPr>
          <a:xfrm rot="-802070">
            <a:off x="2846120" y="4071877"/>
            <a:ext cx="709170" cy="945602"/>
          </a:xfrm>
          <a:prstGeom prst="rect">
            <a:avLst/>
          </a:prstGeom>
          <a:noFill/>
          <a:ln>
            <a:noFill/>
          </a:ln>
        </p:spPr>
      </p:pic>
      <p:pic>
        <p:nvPicPr>
          <p:cNvPr id="127" name="Google Shape;127;p23"/>
          <p:cNvPicPr preferRelativeResize="0"/>
          <p:nvPr/>
        </p:nvPicPr>
        <p:blipFill>
          <a:blip r:embed="rId6">
            <a:alphaModFix/>
          </a:blip>
          <a:stretch>
            <a:fillRect/>
          </a:stretch>
        </p:blipFill>
        <p:spPr>
          <a:xfrm rot="-689651">
            <a:off x="5059375" y="4035913"/>
            <a:ext cx="763150" cy="1017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4"/>
          <p:cNvSpPr txBox="1">
            <a:spLocks noGrp="1"/>
          </p:cNvSpPr>
          <p:nvPr>
            <p:ph type="body" idx="4294967295"/>
          </p:nvPr>
        </p:nvSpPr>
        <p:spPr>
          <a:xfrm>
            <a:off x="427950" y="1243350"/>
            <a:ext cx="8288100" cy="358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sz="2400">
                <a:solidFill>
                  <a:srgbClr val="FFFFFF"/>
                </a:solidFill>
              </a:rPr>
              <a:t>Our school has several staff committees to improve the culture, learning environment, and instruction at NDES. </a:t>
            </a:r>
            <a:endParaRPr sz="2400">
              <a:solidFill>
                <a:srgbClr val="FFFFFF"/>
              </a:solidFill>
            </a:endParaRPr>
          </a:p>
          <a:p>
            <a:pPr marL="457200" lvl="0" indent="-355600" algn="l" rtl="0">
              <a:spcBef>
                <a:spcPts val="1600"/>
              </a:spcBef>
              <a:spcAft>
                <a:spcPts val="0"/>
              </a:spcAft>
              <a:buClr>
                <a:srgbClr val="FFFFFF"/>
              </a:buClr>
              <a:buSzPts val="2000"/>
              <a:buChar char="●"/>
            </a:pPr>
            <a:r>
              <a:rPr lang="af" sz="2000">
                <a:solidFill>
                  <a:srgbClr val="FFFFFF"/>
                </a:solidFill>
              </a:rPr>
              <a:t>Leadership Team</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Viking Code (School-wide Behavior)</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Professional Development</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Environmental</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Safety</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RtI</a:t>
            </a:r>
            <a:endParaRPr sz="2000">
              <a:solidFill>
                <a:srgbClr val="FFFFFF"/>
              </a:solidFill>
            </a:endParaRPr>
          </a:p>
          <a:p>
            <a:pPr marL="457200" lvl="0" indent="-355600" algn="l" rtl="0">
              <a:spcBef>
                <a:spcPts val="0"/>
              </a:spcBef>
              <a:spcAft>
                <a:spcPts val="0"/>
              </a:spcAft>
              <a:buClr>
                <a:srgbClr val="FFFFFF"/>
              </a:buClr>
              <a:buSzPts val="2000"/>
              <a:buChar char="●"/>
            </a:pPr>
            <a:r>
              <a:rPr lang="af" sz="2000">
                <a:solidFill>
                  <a:srgbClr val="FFFFFF"/>
                </a:solidFill>
              </a:rPr>
              <a:t>Social</a:t>
            </a:r>
            <a:endParaRPr sz="2000">
              <a:solidFill>
                <a:srgbClr val="FFFFFF"/>
              </a:solidFill>
            </a:endParaRPr>
          </a:p>
          <a:p>
            <a:pPr marL="0" lvl="0" indent="0" algn="l" rtl="0">
              <a:spcBef>
                <a:spcPts val="1600"/>
              </a:spcBef>
              <a:spcAft>
                <a:spcPts val="0"/>
              </a:spcAft>
              <a:buNone/>
            </a:pPr>
            <a:endParaRPr sz="2400">
              <a:solidFill>
                <a:srgbClr val="EFEFEF"/>
              </a:solidFill>
            </a:endParaRPr>
          </a:p>
          <a:p>
            <a:pPr marL="0" lvl="0" indent="0" algn="l" rtl="0">
              <a:spcBef>
                <a:spcPts val="1600"/>
              </a:spcBef>
              <a:spcAft>
                <a:spcPts val="0"/>
              </a:spcAft>
              <a:buNone/>
            </a:pPr>
            <a:endParaRPr sz="2400">
              <a:solidFill>
                <a:srgbClr val="CC0000"/>
              </a:solidFill>
            </a:endParaRPr>
          </a:p>
          <a:p>
            <a:pPr marL="0" lvl="0" indent="0" algn="l" rtl="0">
              <a:spcBef>
                <a:spcPts val="1600"/>
              </a:spcBef>
              <a:spcAft>
                <a:spcPts val="1600"/>
              </a:spcAft>
              <a:buNone/>
            </a:pPr>
            <a:endParaRPr sz="1400"/>
          </a:p>
        </p:txBody>
      </p:sp>
      <p:sp>
        <p:nvSpPr>
          <p:cNvPr id="133" name="Google Shape;133;p24"/>
          <p:cNvSpPr txBox="1"/>
          <p:nvPr/>
        </p:nvSpPr>
        <p:spPr>
          <a:xfrm>
            <a:off x="746025" y="497350"/>
            <a:ext cx="7525500" cy="85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3600">
                <a:solidFill>
                  <a:srgbClr val="FF0000"/>
                </a:solidFill>
              </a:rPr>
              <a:t>Professional Learning Communities</a:t>
            </a:r>
            <a:endParaRPr sz="360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5"/>
          <p:cNvSpPr txBox="1"/>
          <p:nvPr/>
        </p:nvSpPr>
        <p:spPr>
          <a:xfrm>
            <a:off x="406950" y="412200"/>
            <a:ext cx="7708800" cy="431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af" sz="4800" b="1">
                <a:solidFill>
                  <a:srgbClr val="FF0000"/>
                </a:solidFill>
              </a:rPr>
              <a:t>Communication</a:t>
            </a:r>
            <a:r>
              <a:rPr lang="af" sz="4800">
                <a:solidFill>
                  <a:srgbClr val="CC0000"/>
                </a:solidFill>
              </a:rPr>
              <a:t> </a:t>
            </a:r>
            <a:endParaRPr sz="4800">
              <a:solidFill>
                <a:srgbClr val="CC0000"/>
              </a:solidFill>
            </a:endParaRPr>
          </a:p>
          <a:p>
            <a:pPr marL="0" lvl="0" indent="0" algn="l" rtl="0">
              <a:lnSpc>
                <a:spcPct val="115000"/>
              </a:lnSpc>
              <a:spcBef>
                <a:spcPts val="1600"/>
              </a:spcBef>
              <a:spcAft>
                <a:spcPts val="0"/>
              </a:spcAft>
              <a:buNone/>
            </a:pPr>
            <a:r>
              <a:rPr lang="af" sz="2000">
                <a:solidFill>
                  <a:srgbClr val="00FFFF"/>
                </a:solidFill>
              </a:rPr>
              <a:t>N</a:t>
            </a:r>
            <a:r>
              <a:rPr lang="af" sz="2000" u="sng">
                <a:solidFill>
                  <a:schemeClr val="accent5"/>
                </a:solidFill>
                <a:hlinkClick r:id="rId3"/>
              </a:rPr>
              <a:t>DES school webpage</a:t>
            </a:r>
            <a:r>
              <a:rPr lang="af" sz="2000">
                <a:solidFill>
                  <a:srgbClr val="F3F3F3"/>
                </a:solidFill>
              </a:rPr>
              <a:t>      				</a:t>
            </a:r>
            <a:endParaRPr sz="2000">
              <a:solidFill>
                <a:srgbClr val="F3F3F3"/>
              </a:solidFill>
            </a:endParaRPr>
          </a:p>
          <a:p>
            <a:pPr marL="0" lvl="0" indent="0" algn="l" rtl="0">
              <a:lnSpc>
                <a:spcPct val="115000"/>
              </a:lnSpc>
              <a:spcBef>
                <a:spcPts val="1600"/>
              </a:spcBef>
              <a:spcAft>
                <a:spcPts val="0"/>
              </a:spcAft>
              <a:buNone/>
            </a:pPr>
            <a:r>
              <a:rPr lang="af" sz="2000" u="sng">
                <a:solidFill>
                  <a:schemeClr val="hlink"/>
                </a:solidFill>
                <a:hlinkClick r:id="rId4"/>
              </a:rPr>
              <a:t>Teacher webpage/Google Site</a:t>
            </a:r>
            <a:r>
              <a:rPr lang="af" sz="2000">
                <a:solidFill>
                  <a:srgbClr val="F3F3F3"/>
                </a:solidFill>
              </a:rPr>
              <a:t>			Agendas</a:t>
            </a:r>
            <a:endParaRPr sz="2000">
              <a:solidFill>
                <a:srgbClr val="F3F3F3"/>
              </a:solidFill>
            </a:endParaRPr>
          </a:p>
          <a:p>
            <a:pPr marL="0" lvl="0" indent="0" algn="l" rtl="0">
              <a:lnSpc>
                <a:spcPct val="115000"/>
              </a:lnSpc>
              <a:spcBef>
                <a:spcPts val="1600"/>
              </a:spcBef>
              <a:spcAft>
                <a:spcPts val="0"/>
              </a:spcAft>
              <a:buNone/>
            </a:pPr>
            <a:r>
              <a:rPr lang="af" sz="2000">
                <a:solidFill>
                  <a:srgbClr val="F3F3F3"/>
                </a:solidFill>
              </a:rPr>
              <a:t>Monthly Newsletters 					Email</a:t>
            </a:r>
            <a:endParaRPr sz="2000">
              <a:solidFill>
                <a:srgbClr val="F3F3F3"/>
              </a:solidFill>
            </a:endParaRPr>
          </a:p>
          <a:p>
            <a:pPr marL="0" lvl="0" indent="0" algn="l" rtl="0">
              <a:lnSpc>
                <a:spcPct val="115000"/>
              </a:lnSpc>
              <a:spcBef>
                <a:spcPts val="1600"/>
              </a:spcBef>
              <a:spcAft>
                <a:spcPts val="0"/>
              </a:spcAft>
              <a:buNone/>
            </a:pPr>
            <a:r>
              <a:rPr lang="af" sz="2000" u="sng">
                <a:solidFill>
                  <a:schemeClr val="accent5"/>
                </a:solidFill>
                <a:hlinkClick r:id="rId5"/>
              </a:rPr>
              <a:t>Twitter</a:t>
            </a:r>
            <a:r>
              <a:rPr lang="af" sz="2000">
                <a:solidFill>
                  <a:srgbClr val="F3F3F3"/>
                </a:solidFill>
              </a:rPr>
              <a:t> @NorthDearborn				Phone call</a:t>
            </a:r>
            <a:endParaRPr sz="2000">
              <a:solidFill>
                <a:srgbClr val="F3F3F3"/>
              </a:solidFill>
            </a:endParaRPr>
          </a:p>
          <a:p>
            <a:pPr marL="0" lvl="0" indent="0" algn="l" rtl="0">
              <a:lnSpc>
                <a:spcPct val="115000"/>
              </a:lnSpc>
              <a:spcBef>
                <a:spcPts val="1600"/>
              </a:spcBef>
              <a:spcAft>
                <a:spcPts val="0"/>
              </a:spcAft>
              <a:buNone/>
            </a:pPr>
            <a:r>
              <a:rPr lang="af" sz="2000" u="sng">
                <a:solidFill>
                  <a:schemeClr val="accent5"/>
                </a:solidFill>
                <a:hlinkClick r:id="rId6"/>
              </a:rPr>
              <a:t>Facebook</a:t>
            </a:r>
            <a:endParaRPr sz="2000" b="1">
              <a:solidFill>
                <a:srgbClr val="F3F3F3"/>
              </a:solidFill>
            </a:endParaRPr>
          </a:p>
          <a:p>
            <a:pPr marL="0" lvl="0" indent="0" algn="l" rtl="0">
              <a:lnSpc>
                <a:spcPct val="115000"/>
              </a:lnSpc>
              <a:spcBef>
                <a:spcPts val="1600"/>
              </a:spcBef>
              <a:spcAft>
                <a:spcPts val="1600"/>
              </a:spcAft>
              <a:buNone/>
            </a:pPr>
            <a:r>
              <a:rPr lang="af" sz="2000" b="1">
                <a:solidFill>
                  <a:srgbClr val="F3F3F3"/>
                </a:solidFill>
              </a:rPr>
              <a:t>School Messenger</a:t>
            </a:r>
            <a:endParaRPr sz="2000" b="1">
              <a:solidFill>
                <a:srgbClr val="F3F3F3"/>
              </a:solidFill>
            </a:endParaRPr>
          </a:p>
        </p:txBody>
      </p:sp>
      <p:pic>
        <p:nvPicPr>
          <p:cNvPr id="139" name="Google Shape;139;p25"/>
          <p:cNvPicPr preferRelativeResize="0"/>
          <p:nvPr/>
        </p:nvPicPr>
        <p:blipFill rotWithShape="1">
          <a:blip r:embed="rId7">
            <a:alphaModFix/>
          </a:blip>
          <a:srcRect r="1409"/>
          <a:stretch/>
        </p:blipFill>
        <p:spPr>
          <a:xfrm>
            <a:off x="6039825" y="232950"/>
            <a:ext cx="1300750" cy="1060124"/>
          </a:xfrm>
          <a:prstGeom prst="rect">
            <a:avLst/>
          </a:prstGeom>
          <a:noFill/>
          <a:ln>
            <a:noFill/>
          </a:ln>
        </p:spPr>
      </p:pic>
      <p:pic>
        <p:nvPicPr>
          <p:cNvPr id="140" name="Google Shape;140;p25"/>
          <p:cNvPicPr preferRelativeResize="0"/>
          <p:nvPr/>
        </p:nvPicPr>
        <p:blipFill>
          <a:blip r:embed="rId8">
            <a:alphaModFix/>
          </a:blip>
          <a:stretch>
            <a:fillRect/>
          </a:stretch>
        </p:blipFill>
        <p:spPr>
          <a:xfrm>
            <a:off x="6741525" y="2021400"/>
            <a:ext cx="1374224" cy="1374224"/>
          </a:xfrm>
          <a:prstGeom prst="rect">
            <a:avLst/>
          </a:prstGeom>
          <a:noFill/>
          <a:ln>
            <a:noFill/>
          </a:ln>
        </p:spPr>
      </p:pic>
      <p:pic>
        <p:nvPicPr>
          <p:cNvPr id="141" name="Google Shape;141;p25"/>
          <p:cNvPicPr preferRelativeResize="0"/>
          <p:nvPr/>
        </p:nvPicPr>
        <p:blipFill>
          <a:blip r:embed="rId9">
            <a:alphaModFix/>
          </a:blip>
          <a:stretch>
            <a:fillRect/>
          </a:stretch>
        </p:blipFill>
        <p:spPr>
          <a:xfrm>
            <a:off x="4419675" y="3789725"/>
            <a:ext cx="3524250" cy="11239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145"/>
        <p:cNvGrpSpPr/>
        <p:nvPr/>
      </p:nvGrpSpPr>
      <p:grpSpPr>
        <a:xfrm>
          <a:off x="0" y="0"/>
          <a:ext cx="0" cy="0"/>
          <a:chOff x="0" y="0"/>
          <a:chExt cx="0" cy="0"/>
        </a:xfrm>
      </p:grpSpPr>
      <p:sp>
        <p:nvSpPr>
          <p:cNvPr id="146" name="Google Shape;146;p26"/>
          <p:cNvSpPr txBox="1"/>
          <p:nvPr/>
        </p:nvSpPr>
        <p:spPr>
          <a:xfrm>
            <a:off x="267900" y="258950"/>
            <a:ext cx="8599200" cy="105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800" b="1">
                <a:latin typeface="Rock Salt"/>
                <a:ea typeface="Rock Salt"/>
                <a:cs typeface="Rock Salt"/>
                <a:sym typeface="Rock Salt"/>
              </a:rPr>
              <a:t>Classroom Discipline</a:t>
            </a:r>
            <a:endParaRPr sz="4800" b="1">
              <a:latin typeface="Rock Salt"/>
              <a:ea typeface="Rock Salt"/>
              <a:cs typeface="Rock Salt"/>
              <a:sym typeface="Rock Salt"/>
            </a:endParaRPr>
          </a:p>
        </p:txBody>
      </p:sp>
      <p:sp>
        <p:nvSpPr>
          <p:cNvPr id="147" name="Google Shape;147;p26"/>
          <p:cNvSpPr txBox="1"/>
          <p:nvPr/>
        </p:nvSpPr>
        <p:spPr>
          <a:xfrm>
            <a:off x="312550" y="1393025"/>
            <a:ext cx="2580600" cy="324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p26"/>
          <p:cNvSpPr txBox="1"/>
          <p:nvPr/>
        </p:nvSpPr>
        <p:spPr>
          <a:xfrm>
            <a:off x="267900" y="1312550"/>
            <a:ext cx="6294600" cy="347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3000"/>
              <a:t>The Viking Code </a:t>
            </a:r>
            <a:r>
              <a:rPr lang="af" sz="1800"/>
              <a:t>is the school-wide discipline system for all common areas such as the cafeteria, restrooms, playground, computer labs, science labs, and hallways. Students earn Viking Vouchers as a class and individually for positive behavior.</a:t>
            </a:r>
            <a:endParaRPr sz="1800"/>
          </a:p>
          <a:p>
            <a:pPr marL="0" lvl="0" indent="0" algn="l" rtl="0">
              <a:spcBef>
                <a:spcPts val="0"/>
              </a:spcBef>
              <a:spcAft>
                <a:spcPts val="0"/>
              </a:spcAft>
              <a:buNone/>
            </a:pPr>
            <a:endParaRPr sz="1800"/>
          </a:p>
          <a:p>
            <a:pPr marL="0" lvl="0" indent="0" algn="l" rtl="0">
              <a:spcBef>
                <a:spcPts val="0"/>
              </a:spcBef>
              <a:spcAft>
                <a:spcPts val="0"/>
              </a:spcAft>
              <a:buNone/>
            </a:pPr>
            <a:r>
              <a:rPr lang="af" sz="1800"/>
              <a:t>To maintain teacher autonomy, individual teachers have a discipline system within their own classroom. All classrooms have a discipline system, including clear expectations, procedures, and consequences. Many classrooms use the clip chart system. Fifth grade uses a behavior chart. </a:t>
            </a:r>
            <a:endParaRPr sz="1800"/>
          </a:p>
          <a:p>
            <a:pPr marL="0" lvl="0" indent="0" algn="l" rtl="0">
              <a:spcBef>
                <a:spcPts val="0"/>
              </a:spcBef>
              <a:spcAft>
                <a:spcPts val="0"/>
              </a:spcAft>
              <a:buNone/>
            </a:pPr>
            <a:endParaRPr sz="18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pic>
        <p:nvPicPr>
          <p:cNvPr id="149" name="Google Shape;149;p26" descr="Image result for clip chart image"/>
          <p:cNvPicPr preferRelativeResize="0"/>
          <p:nvPr/>
        </p:nvPicPr>
        <p:blipFill>
          <a:blip r:embed="rId3">
            <a:alphaModFix/>
          </a:blip>
          <a:stretch>
            <a:fillRect/>
          </a:stretch>
        </p:blipFill>
        <p:spPr>
          <a:xfrm>
            <a:off x="6562425" y="1623850"/>
            <a:ext cx="1989850" cy="29322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7"/>
          <p:cNvSpPr txBox="1"/>
          <p:nvPr/>
        </p:nvSpPr>
        <p:spPr>
          <a:xfrm>
            <a:off x="459913" y="71450"/>
            <a:ext cx="8259900" cy="108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3600" b="1">
                <a:solidFill>
                  <a:srgbClr val="FFFFFF"/>
                </a:solidFill>
              </a:rPr>
              <a:t>North Dearborn Elementary </a:t>
            </a:r>
            <a:endParaRPr sz="3600" b="1">
              <a:solidFill>
                <a:srgbClr val="FFFFFF"/>
              </a:solidFill>
            </a:endParaRPr>
          </a:p>
          <a:p>
            <a:pPr marL="0" lvl="0" indent="0" algn="ctr" rtl="0">
              <a:spcBef>
                <a:spcPts val="0"/>
              </a:spcBef>
              <a:spcAft>
                <a:spcPts val="0"/>
              </a:spcAft>
              <a:buNone/>
            </a:pPr>
            <a:r>
              <a:rPr lang="af" sz="3600" b="1">
                <a:solidFill>
                  <a:srgbClr val="FFFFFF"/>
                </a:solidFill>
              </a:rPr>
              <a:t>School Staff</a:t>
            </a:r>
            <a:endParaRPr sz="3600" b="1">
              <a:solidFill>
                <a:srgbClr val="FFFFFF"/>
              </a:solidFill>
            </a:endParaRPr>
          </a:p>
        </p:txBody>
      </p:sp>
      <p:graphicFrame>
        <p:nvGraphicFramePr>
          <p:cNvPr id="155" name="Google Shape;155;p27"/>
          <p:cNvGraphicFramePr/>
          <p:nvPr/>
        </p:nvGraphicFramePr>
        <p:xfrm>
          <a:off x="322550" y="1388100"/>
          <a:ext cx="3000000" cy="3000000"/>
        </p:xfrm>
        <a:graphic>
          <a:graphicData uri="http://schemas.openxmlformats.org/drawingml/2006/table">
            <a:tbl>
              <a:tblPr>
                <a:noFill/>
                <a:tableStyleId>{6FD73614-4271-4D35-8DCA-86422338C798}</a:tableStyleId>
              </a:tblPr>
              <a:tblGrid>
                <a:gridCol w="3866300"/>
                <a:gridCol w="4779525"/>
              </a:tblGrid>
              <a:tr h="1407025">
                <a:tc>
                  <a:txBody>
                    <a:bodyPr/>
                    <a:lstStyle/>
                    <a:p>
                      <a:pPr marL="0" lvl="0" indent="0" algn="l" rtl="0">
                        <a:spcBef>
                          <a:spcPts val="0"/>
                        </a:spcBef>
                        <a:spcAft>
                          <a:spcPts val="0"/>
                        </a:spcAft>
                        <a:buNone/>
                      </a:pPr>
                      <a:r>
                        <a:rPr lang="af" b="1"/>
                        <a:t>Administrators: </a:t>
                      </a:r>
                      <a:endParaRPr b="1"/>
                    </a:p>
                    <a:p>
                      <a:pPr marL="0" lvl="0" indent="0" algn="l" rtl="0">
                        <a:spcBef>
                          <a:spcPts val="0"/>
                        </a:spcBef>
                        <a:spcAft>
                          <a:spcPts val="0"/>
                        </a:spcAft>
                        <a:buNone/>
                      </a:pPr>
                      <a:r>
                        <a:rPr lang="af"/>
                        <a:t>Dr. Andrew Jackson, Superintendent</a:t>
                      </a:r>
                      <a:endParaRPr/>
                    </a:p>
                    <a:p>
                      <a:pPr marL="0" lvl="0" indent="0" algn="l" rtl="0">
                        <a:spcBef>
                          <a:spcPts val="0"/>
                        </a:spcBef>
                        <a:spcAft>
                          <a:spcPts val="0"/>
                        </a:spcAft>
                        <a:buNone/>
                      </a:pPr>
                      <a:r>
                        <a:rPr lang="af"/>
                        <a:t>Ms. Cindy Morton, Director of Student Services</a:t>
                      </a:r>
                      <a:endParaRPr/>
                    </a:p>
                    <a:p>
                      <a:pPr marL="0" lvl="0" indent="0" algn="l" rtl="0">
                        <a:spcBef>
                          <a:spcPts val="0"/>
                        </a:spcBef>
                        <a:spcAft>
                          <a:spcPts val="0"/>
                        </a:spcAft>
                        <a:buNone/>
                      </a:pPr>
                      <a:r>
                        <a:rPr lang="af"/>
                        <a:t>Jeff Bond, Principal</a:t>
                      </a:r>
                      <a:endParaRPr/>
                    </a:p>
                    <a:p>
                      <a:pPr marL="0" lvl="0" indent="0" algn="l" rtl="0">
                        <a:spcBef>
                          <a:spcPts val="0"/>
                        </a:spcBef>
                        <a:spcAft>
                          <a:spcPts val="0"/>
                        </a:spcAft>
                        <a:buNone/>
                      </a:pPr>
                      <a:r>
                        <a:rPr lang="af"/>
                        <a:t>Barb Katenkamp, Assistant Principal</a:t>
                      </a:r>
                      <a:endParaRPr sz="1000" b="1"/>
                    </a:p>
                  </a:txBody>
                  <a:tcPr marL="91425" marR="91425" marT="91425" marB="91425">
                    <a:solidFill>
                      <a:srgbClr val="E06666"/>
                    </a:solidFill>
                  </a:tcPr>
                </a:tc>
                <a:tc>
                  <a:txBody>
                    <a:bodyPr/>
                    <a:lstStyle/>
                    <a:p>
                      <a:pPr marL="0" lvl="0" indent="0" algn="l" rtl="0">
                        <a:spcBef>
                          <a:spcPts val="0"/>
                        </a:spcBef>
                        <a:spcAft>
                          <a:spcPts val="0"/>
                        </a:spcAft>
                        <a:buNone/>
                      </a:pPr>
                      <a:r>
                        <a:rPr lang="af" b="1"/>
                        <a:t>Cafeteria Staff:</a:t>
                      </a:r>
                      <a:endParaRPr b="1"/>
                    </a:p>
                    <a:p>
                      <a:pPr marL="0" lvl="0" indent="0" algn="l" rtl="0">
                        <a:spcBef>
                          <a:spcPts val="0"/>
                        </a:spcBef>
                        <a:spcAft>
                          <a:spcPts val="0"/>
                        </a:spcAft>
                        <a:buNone/>
                      </a:pPr>
                      <a:r>
                        <a:rPr lang="af"/>
                        <a:t>Cheryl Erhart, Food Service Director</a:t>
                      </a:r>
                      <a:endParaRPr/>
                    </a:p>
                    <a:p>
                      <a:pPr marL="0" lvl="0" indent="0" algn="l" rtl="0">
                        <a:spcBef>
                          <a:spcPts val="0"/>
                        </a:spcBef>
                        <a:spcAft>
                          <a:spcPts val="0"/>
                        </a:spcAft>
                        <a:buNone/>
                      </a:pPr>
                      <a:r>
                        <a:rPr lang="af"/>
                        <a:t>Head Cook:  Darlene Werner</a:t>
                      </a:r>
                      <a:endParaRPr/>
                    </a:p>
                    <a:p>
                      <a:pPr marL="0" lvl="0" indent="0" algn="l" rtl="0">
                        <a:spcBef>
                          <a:spcPts val="0"/>
                        </a:spcBef>
                        <a:spcAft>
                          <a:spcPts val="0"/>
                        </a:spcAft>
                        <a:buNone/>
                      </a:pPr>
                      <a:r>
                        <a:rPr lang="af" b="1"/>
                        <a:t>Custodians:</a:t>
                      </a:r>
                      <a:endParaRPr b="1"/>
                    </a:p>
                    <a:p>
                      <a:pPr marL="0" lvl="0" indent="0" algn="l" rtl="0">
                        <a:spcBef>
                          <a:spcPts val="0"/>
                        </a:spcBef>
                        <a:spcAft>
                          <a:spcPts val="0"/>
                        </a:spcAft>
                        <a:buNone/>
                      </a:pPr>
                      <a:r>
                        <a:rPr lang="af"/>
                        <a:t>Mike Ireland, Blaine Werner, Gina Dirkhising, Jack Hotopp</a:t>
                      </a:r>
                      <a:endParaRPr/>
                    </a:p>
                  </a:txBody>
                  <a:tcPr marL="91425" marR="91425" marT="91425" marB="91425">
                    <a:solidFill>
                      <a:srgbClr val="E06666"/>
                    </a:solidFill>
                  </a:tcPr>
                </a:tc>
              </a:tr>
              <a:tr h="1090625">
                <a:tc>
                  <a:txBody>
                    <a:bodyPr/>
                    <a:lstStyle/>
                    <a:p>
                      <a:pPr marL="0" lvl="0" indent="0" algn="l" rtl="0">
                        <a:spcBef>
                          <a:spcPts val="0"/>
                        </a:spcBef>
                        <a:spcAft>
                          <a:spcPts val="0"/>
                        </a:spcAft>
                        <a:buNone/>
                      </a:pPr>
                      <a:r>
                        <a:rPr lang="af" b="1"/>
                        <a:t>Office Staff: </a:t>
                      </a:r>
                      <a:r>
                        <a:rPr lang="af"/>
                        <a:t>Holly Drees, Beth Powell</a:t>
                      </a:r>
                      <a:endParaRPr/>
                    </a:p>
                    <a:p>
                      <a:pPr marL="0" lvl="0" indent="0" algn="l" rtl="0">
                        <a:spcBef>
                          <a:spcPts val="0"/>
                        </a:spcBef>
                        <a:spcAft>
                          <a:spcPts val="0"/>
                        </a:spcAft>
                        <a:buNone/>
                      </a:pPr>
                      <a:r>
                        <a:rPr lang="af" b="1"/>
                        <a:t>School Nurse: </a:t>
                      </a:r>
                      <a:r>
                        <a:rPr lang="af"/>
                        <a:t>Karen Sue Harrill and Megan</a:t>
                      </a:r>
                      <a:endParaRPr/>
                    </a:p>
                    <a:p>
                      <a:pPr marL="0" lvl="0" indent="0" algn="l" rtl="0">
                        <a:spcBef>
                          <a:spcPts val="0"/>
                        </a:spcBef>
                        <a:spcAft>
                          <a:spcPts val="0"/>
                        </a:spcAft>
                        <a:buNone/>
                      </a:pPr>
                      <a:r>
                        <a:rPr lang="af"/>
                        <a:t>Ripperger</a:t>
                      </a:r>
                      <a:endParaRPr/>
                    </a:p>
                    <a:p>
                      <a:pPr marL="0" lvl="0" indent="0" algn="l" rtl="0">
                        <a:spcBef>
                          <a:spcPts val="0"/>
                        </a:spcBef>
                        <a:spcAft>
                          <a:spcPts val="0"/>
                        </a:spcAft>
                        <a:buNone/>
                      </a:pPr>
                      <a:r>
                        <a:rPr lang="af" b="1"/>
                        <a:t>Librarian:</a:t>
                      </a:r>
                      <a:r>
                        <a:rPr lang="af"/>
                        <a:t> Nancy Lyle</a:t>
                      </a:r>
                      <a:endParaRPr/>
                    </a:p>
                  </a:txBody>
                  <a:tcPr marL="91425" marR="91425" marT="91425" marB="91425">
                    <a:solidFill>
                      <a:srgbClr val="E06666"/>
                    </a:solidFill>
                  </a:tcPr>
                </a:tc>
                <a:tc>
                  <a:txBody>
                    <a:bodyPr/>
                    <a:lstStyle/>
                    <a:p>
                      <a:pPr marL="0" lvl="0" indent="0" algn="l" rtl="0">
                        <a:spcBef>
                          <a:spcPts val="0"/>
                        </a:spcBef>
                        <a:spcAft>
                          <a:spcPts val="0"/>
                        </a:spcAft>
                        <a:buNone/>
                      </a:pPr>
                      <a:r>
                        <a:rPr lang="af" b="1"/>
                        <a:t>Instructional Aides:</a:t>
                      </a:r>
                      <a:endParaRPr b="1"/>
                    </a:p>
                    <a:p>
                      <a:pPr marL="0" lvl="0" indent="0" algn="l" rtl="0">
                        <a:spcBef>
                          <a:spcPts val="0"/>
                        </a:spcBef>
                        <a:spcAft>
                          <a:spcPts val="0"/>
                        </a:spcAft>
                        <a:buNone/>
                      </a:pPr>
                      <a:r>
                        <a:rPr lang="af" sz="1200"/>
                        <a:t>Meghan Andres, Jackie Batta, Christine Bosse, Heather Bowling, Diana Cheek, Jodi Christman, Robynn Collins, Mendy Cook, Hannah Cook, Katie Eckstein, Shannon Eley, Marcia Hornberger, Colleen Knigga, Leasha Kushman, Miranda Lobenstein</a:t>
                      </a:r>
                      <a:endParaRPr sz="1200" b="1"/>
                    </a:p>
                  </a:txBody>
                  <a:tcPr marL="91425" marR="91425" marT="91425" marB="91425">
                    <a:solidFill>
                      <a:srgbClr val="E06666"/>
                    </a:solidFill>
                  </a:tcPr>
                </a:tc>
              </a:tr>
              <a:tr h="1190700">
                <a:tc>
                  <a:txBody>
                    <a:bodyPr/>
                    <a:lstStyle/>
                    <a:p>
                      <a:pPr marL="0" lvl="0" indent="0" algn="l" rtl="0">
                        <a:spcBef>
                          <a:spcPts val="0"/>
                        </a:spcBef>
                        <a:spcAft>
                          <a:spcPts val="0"/>
                        </a:spcAft>
                        <a:buNone/>
                      </a:pPr>
                      <a:r>
                        <a:rPr lang="af" b="1"/>
                        <a:t>Counselors:</a:t>
                      </a:r>
                      <a:endParaRPr b="1"/>
                    </a:p>
                    <a:p>
                      <a:pPr marL="0" lvl="0" indent="0" algn="l" rtl="0">
                        <a:spcBef>
                          <a:spcPts val="0"/>
                        </a:spcBef>
                        <a:spcAft>
                          <a:spcPts val="0"/>
                        </a:spcAft>
                        <a:buNone/>
                      </a:pPr>
                      <a:r>
                        <a:rPr lang="af"/>
                        <a:t>Mandy Stenger</a:t>
                      </a:r>
                      <a:endParaRPr/>
                    </a:p>
                    <a:p>
                      <a:pPr marL="0" lvl="0" indent="0" algn="l" rtl="0">
                        <a:spcBef>
                          <a:spcPts val="0"/>
                        </a:spcBef>
                        <a:spcAft>
                          <a:spcPts val="0"/>
                        </a:spcAft>
                        <a:buNone/>
                      </a:pPr>
                      <a:r>
                        <a:rPr lang="af"/>
                        <a:t>Nikki Christen</a:t>
                      </a:r>
                      <a:endParaRPr/>
                    </a:p>
                  </a:txBody>
                  <a:tcPr marL="91425" marR="91425" marT="91425" marB="91425">
                    <a:solidFill>
                      <a:srgbClr val="E06666"/>
                    </a:solidFill>
                  </a:tcPr>
                </a:tc>
                <a:tc>
                  <a:txBody>
                    <a:bodyPr/>
                    <a:lstStyle/>
                    <a:p>
                      <a:pPr marL="0" lvl="0" indent="0" algn="l" rtl="0">
                        <a:spcBef>
                          <a:spcPts val="0"/>
                        </a:spcBef>
                        <a:spcAft>
                          <a:spcPts val="0"/>
                        </a:spcAft>
                        <a:buNone/>
                      </a:pPr>
                      <a:r>
                        <a:rPr lang="af" sz="1200"/>
                        <a:t>Jennifer Parr, Laurie Patton, Terri Price, Tricia Puterbaugh, Marci Reynolds, Jamie Schillinger, Beth Smith, Judy Welte, Michelle Wyatt</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af" b="1"/>
                        <a:t>Teachers:</a:t>
                      </a:r>
                      <a:r>
                        <a:rPr lang="af"/>
                        <a:t> see following slides</a:t>
                      </a:r>
                      <a:endParaRPr sz="1200"/>
                    </a:p>
                  </a:txBody>
                  <a:tcPr marL="91425" marR="91425" marT="91425" marB="91425">
                    <a:solidFill>
                      <a:srgbClr val="E06666"/>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59"/>
        <p:cNvGrpSpPr/>
        <p:nvPr/>
      </p:nvGrpSpPr>
      <p:grpSpPr>
        <a:xfrm>
          <a:off x="0" y="0"/>
          <a:ext cx="0" cy="0"/>
          <a:chOff x="0" y="0"/>
          <a:chExt cx="0" cy="0"/>
        </a:xfrm>
      </p:grpSpPr>
      <p:sp>
        <p:nvSpPr>
          <p:cNvPr id="160" name="Google Shape;160;p28"/>
          <p:cNvSpPr txBox="1"/>
          <p:nvPr/>
        </p:nvSpPr>
        <p:spPr>
          <a:xfrm>
            <a:off x="419575" y="125025"/>
            <a:ext cx="81885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000" b="1">
                <a:solidFill>
                  <a:srgbClr val="CC0000"/>
                </a:solidFill>
              </a:rPr>
              <a:t>Special Area: PE</a:t>
            </a:r>
            <a:endParaRPr sz="4000" b="1">
              <a:solidFill>
                <a:srgbClr val="CC0000"/>
              </a:solidFill>
            </a:endParaRPr>
          </a:p>
          <a:p>
            <a:pPr marL="0" lvl="0" indent="0" algn="ctr" rtl="0">
              <a:spcBef>
                <a:spcPts val="0"/>
              </a:spcBef>
              <a:spcAft>
                <a:spcPts val="0"/>
              </a:spcAft>
              <a:buNone/>
            </a:pPr>
            <a:endParaRPr sz="6000" b="1">
              <a:solidFill>
                <a:srgbClr val="CC0000"/>
              </a:solidFill>
            </a:endParaRPr>
          </a:p>
          <a:p>
            <a:pPr marL="0" lvl="0" indent="0" algn="ctr" rtl="0">
              <a:spcBef>
                <a:spcPts val="0"/>
              </a:spcBef>
              <a:spcAft>
                <a:spcPts val="0"/>
              </a:spcAft>
              <a:buNone/>
            </a:pPr>
            <a:endParaRPr sz="6000" b="1">
              <a:solidFill>
                <a:srgbClr val="CC0000"/>
              </a:solidFill>
            </a:endParaRPr>
          </a:p>
          <a:p>
            <a:pPr marL="0" lvl="0" indent="0" algn="ctr" rtl="0">
              <a:spcBef>
                <a:spcPts val="0"/>
              </a:spcBef>
              <a:spcAft>
                <a:spcPts val="0"/>
              </a:spcAft>
              <a:buNone/>
            </a:pPr>
            <a:endParaRPr sz="4800">
              <a:solidFill>
                <a:srgbClr val="F3F3F3"/>
              </a:solidFill>
            </a:endParaRPr>
          </a:p>
        </p:txBody>
      </p:sp>
      <p:sp>
        <p:nvSpPr>
          <p:cNvPr id="161" name="Google Shape;161;p28"/>
          <p:cNvSpPr txBox="1"/>
          <p:nvPr/>
        </p:nvSpPr>
        <p:spPr>
          <a:xfrm>
            <a:off x="375000" y="803650"/>
            <a:ext cx="8134800" cy="308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2000" b="1" i="1">
                <a:solidFill>
                  <a:srgbClr val="666666"/>
                </a:solidFill>
              </a:rPr>
              <a:t>All students in grades K-5 attend PE class one time per week.</a:t>
            </a:r>
            <a:endParaRPr sz="2000" b="1"/>
          </a:p>
          <a:p>
            <a:pPr marL="0" lvl="0" indent="0" algn="ctr" rtl="0">
              <a:spcBef>
                <a:spcPts val="0"/>
              </a:spcBef>
              <a:spcAft>
                <a:spcPts val="0"/>
              </a:spcAft>
              <a:buNone/>
            </a:pPr>
            <a:r>
              <a:rPr lang="af" sz="3000" b="1"/>
              <a:t>Teacher: Bill Theising</a:t>
            </a:r>
            <a:endParaRPr sz="3000" b="1"/>
          </a:p>
          <a:p>
            <a:pPr marL="0" lvl="0" indent="0" algn="l" rtl="0">
              <a:spcBef>
                <a:spcPts val="0"/>
              </a:spcBef>
              <a:spcAft>
                <a:spcPts val="0"/>
              </a:spcAft>
              <a:buNone/>
            </a:pPr>
            <a:endParaRPr>
              <a:solidFill>
                <a:srgbClr val="FFFFFF"/>
              </a:solidFill>
            </a:endParaRPr>
          </a:p>
          <a:p>
            <a:pPr marL="0" lvl="0" indent="0" algn="l" rtl="0">
              <a:spcBef>
                <a:spcPts val="0"/>
              </a:spcBef>
              <a:spcAft>
                <a:spcPts val="0"/>
              </a:spcAft>
              <a:buNone/>
            </a:pPr>
            <a:endParaRPr>
              <a:solidFill>
                <a:srgbClr val="FFFFFF"/>
              </a:solidFill>
            </a:endParaRPr>
          </a:p>
        </p:txBody>
      </p:sp>
      <p:sp>
        <p:nvSpPr>
          <p:cNvPr id="162" name="Google Shape;162;p28"/>
          <p:cNvSpPr txBox="1"/>
          <p:nvPr/>
        </p:nvSpPr>
        <p:spPr>
          <a:xfrm>
            <a:off x="1225200" y="2496625"/>
            <a:ext cx="6657600" cy="77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28"/>
          <p:cNvSpPr txBox="1"/>
          <p:nvPr/>
        </p:nvSpPr>
        <p:spPr>
          <a:xfrm>
            <a:off x="115575" y="1845725"/>
            <a:ext cx="7767300" cy="30897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af" b="1"/>
              <a:t>Goal: </a:t>
            </a:r>
            <a:r>
              <a:rPr lang="af"/>
              <a:t>To provide students with the knowledge and skills necessary for the development of a healthy and active lifestyle.  </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af" b="1"/>
              <a:t>Process:</a:t>
            </a:r>
            <a:endParaRPr b="1"/>
          </a:p>
          <a:p>
            <a:pPr marL="914400" lvl="1" indent="-317500" algn="l" rtl="0">
              <a:spcBef>
                <a:spcPts val="0"/>
              </a:spcBef>
              <a:spcAft>
                <a:spcPts val="0"/>
              </a:spcAft>
              <a:buSzPts val="1400"/>
              <a:buChar char="○"/>
            </a:pPr>
            <a:r>
              <a:rPr lang="af"/>
              <a:t>Skill development for K-2 (throwing, catching, jump rope, sportsmanship, etc.) </a:t>
            </a:r>
            <a:endParaRPr/>
          </a:p>
          <a:p>
            <a:pPr marL="914400" lvl="1" indent="-317500" algn="l" rtl="0">
              <a:spcBef>
                <a:spcPts val="0"/>
              </a:spcBef>
              <a:spcAft>
                <a:spcPts val="0"/>
              </a:spcAft>
              <a:buSzPts val="1400"/>
              <a:buChar char="○"/>
            </a:pPr>
            <a:r>
              <a:rPr lang="af"/>
              <a:t>Continued focus on locomotor (skip, gallop, walk, etc.), non-locomotor (bend, straighten, twist, etc. )skills throughout grade levels</a:t>
            </a:r>
            <a:endParaRPr/>
          </a:p>
          <a:p>
            <a:pPr marL="914400" lvl="1" indent="-317500" algn="l" rtl="0">
              <a:spcBef>
                <a:spcPts val="0"/>
              </a:spcBef>
              <a:spcAft>
                <a:spcPts val="0"/>
              </a:spcAft>
              <a:buSzPts val="1400"/>
              <a:buChar char="○"/>
            </a:pPr>
            <a:r>
              <a:rPr lang="af"/>
              <a:t>Integrating new activities (roller skating, dodgbee, and gaga) and life long activities (bowling, basketball, volleyball, etc.) to promote interest in being active</a:t>
            </a:r>
            <a:endParaRPr/>
          </a:p>
          <a:p>
            <a:pPr marL="914400" lvl="1" indent="-317500" algn="l" rtl="0">
              <a:spcBef>
                <a:spcPts val="0"/>
              </a:spcBef>
              <a:spcAft>
                <a:spcPts val="0"/>
              </a:spcAft>
              <a:buSzPts val="1400"/>
              <a:buChar char="○"/>
            </a:pPr>
            <a:r>
              <a:rPr lang="af"/>
              <a:t>Heavy focus on being active and the benefits of a healthy lifestyle</a:t>
            </a:r>
            <a:endParaRPr/>
          </a:p>
          <a:p>
            <a:pPr marL="45720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af"/>
              <a:t>                                               Students are expected to bring proper shoes to each class.</a:t>
            </a:r>
            <a:endParaRPr/>
          </a:p>
        </p:txBody>
      </p:sp>
      <p:pic>
        <p:nvPicPr>
          <p:cNvPr id="164" name="Google Shape;164;p28" descr="... used in various sports"/>
          <p:cNvPicPr preferRelativeResize="0"/>
          <p:nvPr/>
        </p:nvPicPr>
        <p:blipFill>
          <a:blip r:embed="rId3">
            <a:alphaModFix/>
          </a:blip>
          <a:stretch>
            <a:fillRect/>
          </a:stretch>
        </p:blipFill>
        <p:spPr>
          <a:xfrm rot="4118973">
            <a:off x="7675442" y="3523629"/>
            <a:ext cx="1244767" cy="1479444"/>
          </a:xfrm>
          <a:prstGeom prst="rect">
            <a:avLst/>
          </a:prstGeom>
          <a:noFill/>
          <a:ln>
            <a:noFill/>
          </a:ln>
        </p:spPr>
      </p:pic>
      <p:pic>
        <p:nvPicPr>
          <p:cNvPr id="165" name="Google Shape;165;p28"/>
          <p:cNvPicPr preferRelativeResize="0"/>
          <p:nvPr/>
        </p:nvPicPr>
        <p:blipFill>
          <a:blip r:embed="rId4">
            <a:alphaModFix/>
          </a:blip>
          <a:stretch>
            <a:fillRect/>
          </a:stretch>
        </p:blipFill>
        <p:spPr>
          <a:xfrm>
            <a:off x="207202" y="3893350"/>
            <a:ext cx="1127201" cy="11779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69"/>
        <p:cNvGrpSpPr/>
        <p:nvPr/>
      </p:nvGrpSpPr>
      <p:grpSpPr>
        <a:xfrm>
          <a:off x="0" y="0"/>
          <a:ext cx="0" cy="0"/>
          <a:chOff x="0" y="0"/>
          <a:chExt cx="0" cy="0"/>
        </a:xfrm>
      </p:grpSpPr>
      <p:sp>
        <p:nvSpPr>
          <p:cNvPr id="170" name="Google Shape;170;p29"/>
          <p:cNvSpPr txBox="1"/>
          <p:nvPr/>
        </p:nvSpPr>
        <p:spPr>
          <a:xfrm>
            <a:off x="473225" y="35725"/>
            <a:ext cx="81885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000" b="1">
                <a:solidFill>
                  <a:srgbClr val="CC0000"/>
                </a:solidFill>
              </a:rPr>
              <a:t>Special Area: Music</a:t>
            </a:r>
            <a:endParaRPr sz="4000" b="1">
              <a:solidFill>
                <a:srgbClr val="CC0000"/>
              </a:solidFill>
            </a:endParaRPr>
          </a:p>
          <a:p>
            <a:pPr marL="0" lvl="0" indent="0" algn="ctr" rtl="0">
              <a:spcBef>
                <a:spcPts val="0"/>
              </a:spcBef>
              <a:spcAft>
                <a:spcPts val="0"/>
              </a:spcAft>
              <a:buNone/>
            </a:pPr>
            <a:r>
              <a:rPr lang="af" sz="2000" b="1" i="1">
                <a:solidFill>
                  <a:srgbClr val="666666"/>
                </a:solidFill>
              </a:rPr>
              <a:t>All students in grades K-5 attend music class one time per week.</a:t>
            </a:r>
            <a:endParaRPr sz="2000" b="1" i="1">
              <a:solidFill>
                <a:srgbClr val="666666"/>
              </a:solidFill>
            </a:endParaRPr>
          </a:p>
          <a:p>
            <a:pPr marL="0" lvl="0" indent="0" algn="ctr" rtl="0">
              <a:spcBef>
                <a:spcPts val="0"/>
              </a:spcBef>
              <a:spcAft>
                <a:spcPts val="0"/>
              </a:spcAft>
              <a:buNone/>
            </a:pPr>
            <a:endParaRPr sz="4800">
              <a:solidFill>
                <a:srgbClr val="F3F3F3"/>
              </a:solidFill>
            </a:endParaRPr>
          </a:p>
        </p:txBody>
      </p:sp>
      <p:sp>
        <p:nvSpPr>
          <p:cNvPr id="171" name="Google Shape;171;p29"/>
          <p:cNvSpPr txBox="1"/>
          <p:nvPr/>
        </p:nvSpPr>
        <p:spPr>
          <a:xfrm>
            <a:off x="500075" y="1170875"/>
            <a:ext cx="8134800" cy="308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3000" b="1"/>
              <a:t>Teacher: Julie Simpson</a:t>
            </a:r>
            <a:endParaRPr sz="3000" b="1"/>
          </a:p>
          <a:p>
            <a:pPr marL="0" lvl="0" indent="0" algn="ctr" rtl="0">
              <a:spcBef>
                <a:spcPts val="0"/>
              </a:spcBef>
              <a:spcAft>
                <a:spcPts val="0"/>
              </a:spcAft>
              <a:buNone/>
            </a:pPr>
            <a:endParaRPr sz="3000" b="1"/>
          </a:p>
          <a:p>
            <a:pPr marL="0" lvl="0" indent="0" algn="ctr" rtl="0">
              <a:spcBef>
                <a:spcPts val="0"/>
              </a:spcBef>
              <a:spcAft>
                <a:spcPts val="0"/>
              </a:spcAft>
              <a:buNone/>
            </a:pPr>
            <a:endParaRPr sz="3000" b="1"/>
          </a:p>
          <a:p>
            <a:pPr marL="0" lvl="0" indent="0" algn="l" rtl="0">
              <a:spcBef>
                <a:spcPts val="0"/>
              </a:spcBef>
              <a:spcAft>
                <a:spcPts val="0"/>
              </a:spcAft>
              <a:buNone/>
            </a:pPr>
            <a:endParaRPr>
              <a:solidFill>
                <a:srgbClr val="FFFFFF"/>
              </a:solidFill>
            </a:endParaRPr>
          </a:p>
          <a:p>
            <a:pPr marL="0" lvl="0" indent="0" algn="l" rtl="0">
              <a:spcBef>
                <a:spcPts val="0"/>
              </a:spcBef>
              <a:spcAft>
                <a:spcPts val="0"/>
              </a:spcAft>
              <a:buNone/>
            </a:pPr>
            <a:endParaRPr>
              <a:solidFill>
                <a:srgbClr val="FFFFFF"/>
              </a:solidFill>
            </a:endParaRPr>
          </a:p>
        </p:txBody>
      </p:sp>
      <p:graphicFrame>
        <p:nvGraphicFramePr>
          <p:cNvPr id="172" name="Google Shape;172;p29"/>
          <p:cNvGraphicFramePr/>
          <p:nvPr/>
        </p:nvGraphicFramePr>
        <p:xfrm>
          <a:off x="59500" y="1788950"/>
          <a:ext cx="3000000" cy="3000000"/>
        </p:xfrm>
        <a:graphic>
          <a:graphicData uri="http://schemas.openxmlformats.org/drawingml/2006/table">
            <a:tbl>
              <a:tblPr>
                <a:noFill/>
                <a:tableStyleId>{6FD73614-4271-4D35-8DCA-86422338C798}</a:tableStyleId>
              </a:tblPr>
              <a:tblGrid>
                <a:gridCol w="4579925"/>
                <a:gridCol w="2651150"/>
                <a:gridCol w="1793900"/>
              </a:tblGrid>
              <a:tr h="353075">
                <a:tc>
                  <a:txBody>
                    <a:bodyPr/>
                    <a:lstStyle/>
                    <a:p>
                      <a:pPr marL="0" lvl="0" indent="0" algn="ctr" rtl="0">
                        <a:spcBef>
                          <a:spcPts val="0"/>
                        </a:spcBef>
                        <a:spcAft>
                          <a:spcPts val="0"/>
                        </a:spcAft>
                        <a:buNone/>
                      </a:pPr>
                      <a:r>
                        <a:rPr lang="af" sz="1500" b="1"/>
                        <a:t>Concepts</a:t>
                      </a:r>
                      <a:endParaRPr sz="1500" b="1"/>
                    </a:p>
                  </a:txBody>
                  <a:tcPr marL="91425" marR="91425" marT="91425" marB="91425"/>
                </a:tc>
                <a:tc>
                  <a:txBody>
                    <a:bodyPr/>
                    <a:lstStyle/>
                    <a:p>
                      <a:pPr marL="0" lvl="0" indent="0" algn="ctr" rtl="0">
                        <a:spcBef>
                          <a:spcPts val="0"/>
                        </a:spcBef>
                        <a:spcAft>
                          <a:spcPts val="0"/>
                        </a:spcAft>
                        <a:buNone/>
                      </a:pPr>
                      <a:r>
                        <a:rPr lang="af" sz="1500" b="1"/>
                        <a:t>Performances</a:t>
                      </a:r>
                      <a:endParaRPr sz="1500" b="1"/>
                    </a:p>
                  </a:txBody>
                  <a:tcPr marL="91425" marR="91425" marT="91425" marB="91425"/>
                </a:tc>
                <a:tc>
                  <a:txBody>
                    <a:bodyPr/>
                    <a:lstStyle/>
                    <a:p>
                      <a:pPr marL="0" lvl="0" indent="0" algn="ctr" rtl="0">
                        <a:spcBef>
                          <a:spcPts val="0"/>
                        </a:spcBef>
                        <a:spcAft>
                          <a:spcPts val="0"/>
                        </a:spcAft>
                        <a:buNone/>
                      </a:pPr>
                      <a:r>
                        <a:rPr lang="af" sz="1500" b="1"/>
                        <a:t>Ensembles</a:t>
                      </a:r>
                      <a:endParaRPr sz="1500" b="1"/>
                    </a:p>
                  </a:txBody>
                  <a:tcPr marL="91425" marR="91425" marT="91425" marB="91425"/>
                </a:tc>
              </a:tr>
              <a:tr h="396200">
                <a:tc>
                  <a:txBody>
                    <a:bodyPr/>
                    <a:lstStyle/>
                    <a:p>
                      <a:pPr marL="457200" lvl="0" indent="-304800" algn="l" rtl="0">
                        <a:spcBef>
                          <a:spcPts val="0"/>
                        </a:spcBef>
                        <a:spcAft>
                          <a:spcPts val="0"/>
                        </a:spcAft>
                        <a:buSzPts val="1200"/>
                        <a:buChar char="●"/>
                      </a:pPr>
                      <a:r>
                        <a:rPr lang="af" sz="1200"/>
                        <a:t>Singing-songs from different genres, countries, and time periods</a:t>
                      </a:r>
                      <a:endParaRPr sz="1200"/>
                    </a:p>
                    <a:p>
                      <a:pPr marL="457200" lvl="0" indent="-304800" algn="l" rtl="0">
                        <a:spcBef>
                          <a:spcPts val="0"/>
                        </a:spcBef>
                        <a:spcAft>
                          <a:spcPts val="0"/>
                        </a:spcAft>
                        <a:buSzPts val="1200"/>
                        <a:buChar char="●"/>
                      </a:pPr>
                      <a:r>
                        <a:rPr lang="af" sz="1200"/>
                        <a:t>Playing a variety of instruments (including recorders)</a:t>
                      </a:r>
                      <a:endParaRPr sz="1200"/>
                    </a:p>
                    <a:p>
                      <a:pPr marL="457200" lvl="0" indent="-304800" algn="l" rtl="0">
                        <a:spcBef>
                          <a:spcPts val="0"/>
                        </a:spcBef>
                        <a:spcAft>
                          <a:spcPts val="0"/>
                        </a:spcAft>
                        <a:buSzPts val="1200"/>
                        <a:buChar char="●"/>
                      </a:pPr>
                      <a:r>
                        <a:rPr lang="af" sz="1200"/>
                        <a:t>Expressing creativity through improvisation and composing</a:t>
                      </a:r>
                      <a:endParaRPr sz="1200"/>
                    </a:p>
                    <a:p>
                      <a:pPr marL="457200" lvl="0" indent="-304800" algn="l" rtl="0">
                        <a:spcBef>
                          <a:spcPts val="0"/>
                        </a:spcBef>
                        <a:spcAft>
                          <a:spcPts val="0"/>
                        </a:spcAft>
                        <a:buSzPts val="1200"/>
                        <a:buChar char="●"/>
                      </a:pPr>
                      <a:r>
                        <a:rPr lang="af" sz="1200"/>
                        <a:t>Learning to read music, both rhythmically and melodically</a:t>
                      </a:r>
                      <a:endParaRPr sz="1200"/>
                    </a:p>
                    <a:p>
                      <a:pPr marL="457200" lvl="0" indent="-304800" algn="l" rtl="0">
                        <a:spcBef>
                          <a:spcPts val="0"/>
                        </a:spcBef>
                        <a:spcAft>
                          <a:spcPts val="0"/>
                        </a:spcAft>
                        <a:buSzPts val="1200"/>
                        <a:buChar char="●"/>
                      </a:pPr>
                      <a:r>
                        <a:rPr lang="af" sz="1200"/>
                        <a:t>Listening to and describing a variety of musical selections</a:t>
                      </a:r>
                      <a:endParaRPr sz="1200"/>
                    </a:p>
                    <a:p>
                      <a:pPr marL="457200" lvl="0" indent="-304800" algn="l" rtl="0">
                        <a:spcBef>
                          <a:spcPts val="0"/>
                        </a:spcBef>
                        <a:spcAft>
                          <a:spcPts val="0"/>
                        </a:spcAft>
                        <a:buSzPts val="1200"/>
                        <a:buChar char="●"/>
                      </a:pPr>
                      <a:r>
                        <a:rPr lang="af" sz="1200"/>
                        <a:t>Relating music to other subjects, such as math, language, science, history, and art</a:t>
                      </a:r>
                      <a:endParaRPr sz="1200"/>
                    </a:p>
                    <a:p>
                      <a:pPr marL="457200" lvl="0" indent="-304800" algn="l" rtl="0">
                        <a:spcBef>
                          <a:spcPts val="0"/>
                        </a:spcBef>
                        <a:spcAft>
                          <a:spcPts val="0"/>
                        </a:spcAft>
                        <a:buSzPts val="1200"/>
                        <a:buChar char="●"/>
                      </a:pPr>
                      <a:r>
                        <a:rPr lang="af" sz="1200"/>
                        <a:t>Performing as individuals, but more importantly learning how to work together and perform as an ensemble</a:t>
                      </a:r>
                      <a:endParaRPr sz="1200"/>
                    </a:p>
                    <a:p>
                      <a:pPr marL="457200" lvl="0" indent="-304800" algn="l" rtl="0">
                        <a:spcBef>
                          <a:spcPts val="0"/>
                        </a:spcBef>
                        <a:spcAft>
                          <a:spcPts val="0"/>
                        </a:spcAft>
                        <a:buSzPts val="1200"/>
                        <a:buChar char="●"/>
                      </a:pPr>
                      <a:r>
                        <a:rPr lang="af" sz="1200"/>
                        <a:t>Studying composers from different time periods and learning about music from various parts of the world</a:t>
                      </a:r>
                      <a:endParaRPr sz="1200"/>
                    </a:p>
                  </a:txBody>
                  <a:tcPr marL="91425" marR="91425" marT="91425" marB="91425"/>
                </a:tc>
                <a:tc>
                  <a:txBody>
                    <a:bodyPr/>
                    <a:lstStyle/>
                    <a:p>
                      <a:pPr marL="457200" lvl="0" indent="-304800" algn="l" rtl="0">
                        <a:spcBef>
                          <a:spcPts val="0"/>
                        </a:spcBef>
                        <a:spcAft>
                          <a:spcPts val="0"/>
                        </a:spcAft>
                        <a:buSzPts val="1200"/>
                        <a:buChar char="●"/>
                      </a:pPr>
                      <a:r>
                        <a:rPr lang="af" sz="1200"/>
                        <a:t>Students in grades 1-5 have the opportunity to participate in a concert each school year. This is a wonderful opportunity for students to experience the preparation and practice that goes into a performance. It also provides students with the opportunity to perform with their peers on a stage, for an audience.</a:t>
                      </a:r>
                      <a:endParaRPr sz="1200"/>
                    </a:p>
                  </a:txBody>
                  <a:tcPr marL="91425" marR="91425" marT="91425" marB="91425"/>
                </a:tc>
                <a:tc>
                  <a:txBody>
                    <a:bodyPr/>
                    <a:lstStyle/>
                    <a:p>
                      <a:pPr marL="457200" lvl="0" indent="-304800" algn="l" rtl="0">
                        <a:spcBef>
                          <a:spcPts val="0"/>
                        </a:spcBef>
                        <a:spcAft>
                          <a:spcPts val="0"/>
                        </a:spcAft>
                        <a:buSzPts val="1200"/>
                        <a:buChar char="●"/>
                      </a:pPr>
                      <a:r>
                        <a:rPr lang="af" sz="1200"/>
                        <a:t>Chorus</a:t>
                      </a:r>
                      <a:endParaRPr sz="1200"/>
                    </a:p>
                    <a:p>
                      <a:pPr marL="457200" lvl="0" indent="-304800" algn="l" rtl="0">
                        <a:spcBef>
                          <a:spcPts val="0"/>
                        </a:spcBef>
                        <a:spcAft>
                          <a:spcPts val="0"/>
                        </a:spcAft>
                        <a:buSzPts val="1200"/>
                        <a:buChar char="●"/>
                      </a:pPr>
                      <a:r>
                        <a:rPr lang="af" sz="1200"/>
                        <a:t>Percussion</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af" sz="1200"/>
                        <a:t>audition and perform at concerts and community venues</a:t>
                      </a:r>
                      <a:endParaRPr sz="1200"/>
                    </a:p>
                  </a:txBody>
                  <a:tcPr marL="91425" marR="91425" marT="91425" marB="91425"/>
                </a:tc>
              </a:tr>
            </a:tbl>
          </a:graphicData>
        </a:graphic>
      </p:graphicFrame>
      <p:pic>
        <p:nvPicPr>
          <p:cNvPr id="173" name="Google Shape;173;p29"/>
          <p:cNvPicPr preferRelativeResize="0"/>
          <p:nvPr/>
        </p:nvPicPr>
        <p:blipFill>
          <a:blip r:embed="rId3">
            <a:alphaModFix/>
          </a:blip>
          <a:stretch>
            <a:fillRect/>
          </a:stretch>
        </p:blipFill>
        <p:spPr>
          <a:xfrm>
            <a:off x="178250" y="4116600"/>
            <a:ext cx="8906226" cy="1080150"/>
          </a:xfrm>
          <a:prstGeom prst="rect">
            <a:avLst/>
          </a:prstGeom>
          <a:noFill/>
          <a:ln>
            <a:noFill/>
          </a:ln>
        </p:spPr>
      </p:pic>
      <p:pic>
        <p:nvPicPr>
          <p:cNvPr id="174" name="Google Shape;174;p29"/>
          <p:cNvPicPr preferRelativeResize="0"/>
          <p:nvPr/>
        </p:nvPicPr>
        <p:blipFill>
          <a:blip r:embed="rId4">
            <a:alphaModFix/>
          </a:blip>
          <a:stretch>
            <a:fillRect/>
          </a:stretch>
        </p:blipFill>
        <p:spPr>
          <a:xfrm>
            <a:off x="1451825" y="106950"/>
            <a:ext cx="687375" cy="641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78"/>
        <p:cNvGrpSpPr/>
        <p:nvPr/>
      </p:nvGrpSpPr>
      <p:grpSpPr>
        <a:xfrm>
          <a:off x="0" y="0"/>
          <a:ext cx="0" cy="0"/>
          <a:chOff x="0" y="0"/>
          <a:chExt cx="0" cy="0"/>
        </a:xfrm>
      </p:grpSpPr>
      <p:pic>
        <p:nvPicPr>
          <p:cNvPr id="179" name="Google Shape;179;p30"/>
          <p:cNvPicPr preferRelativeResize="0"/>
          <p:nvPr/>
        </p:nvPicPr>
        <p:blipFill>
          <a:blip r:embed="rId3">
            <a:alphaModFix/>
          </a:blip>
          <a:stretch>
            <a:fillRect/>
          </a:stretch>
        </p:blipFill>
        <p:spPr>
          <a:xfrm>
            <a:off x="489022" y="3071800"/>
            <a:ext cx="371100" cy="371100"/>
          </a:xfrm>
          <a:prstGeom prst="rect">
            <a:avLst/>
          </a:prstGeom>
          <a:noFill/>
          <a:ln>
            <a:noFill/>
          </a:ln>
        </p:spPr>
      </p:pic>
      <p:sp>
        <p:nvSpPr>
          <p:cNvPr id="180" name="Google Shape;180;p30"/>
          <p:cNvSpPr txBox="1"/>
          <p:nvPr/>
        </p:nvSpPr>
        <p:spPr>
          <a:xfrm>
            <a:off x="473275" y="375050"/>
            <a:ext cx="81885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000" b="1">
                <a:solidFill>
                  <a:srgbClr val="CC0000"/>
                </a:solidFill>
              </a:rPr>
              <a:t>Special Area: Art</a:t>
            </a:r>
            <a:endParaRPr sz="4000" b="1">
              <a:solidFill>
                <a:srgbClr val="CC0000"/>
              </a:solidFill>
            </a:endParaRPr>
          </a:p>
          <a:p>
            <a:pPr marL="0" lvl="0" indent="0" algn="ctr" rtl="0">
              <a:spcBef>
                <a:spcPts val="0"/>
              </a:spcBef>
              <a:spcAft>
                <a:spcPts val="0"/>
              </a:spcAft>
              <a:buNone/>
            </a:pPr>
            <a:r>
              <a:rPr lang="af" sz="2000" b="1" i="1">
                <a:solidFill>
                  <a:srgbClr val="666666"/>
                </a:solidFill>
              </a:rPr>
              <a:t>All students in grades K-5 attend art class one time per week.</a:t>
            </a:r>
            <a:endParaRPr sz="4800">
              <a:solidFill>
                <a:srgbClr val="F3F3F3"/>
              </a:solidFill>
            </a:endParaRPr>
          </a:p>
        </p:txBody>
      </p:sp>
      <p:sp>
        <p:nvSpPr>
          <p:cNvPr id="181" name="Google Shape;181;p30"/>
          <p:cNvSpPr txBox="1"/>
          <p:nvPr/>
        </p:nvSpPr>
        <p:spPr>
          <a:xfrm>
            <a:off x="905650" y="1326200"/>
            <a:ext cx="7678500" cy="3571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3000" b="1"/>
              <a:t>Teacher: Julie McAdams</a:t>
            </a:r>
            <a:endParaRPr sz="3000" b="1"/>
          </a:p>
          <a:p>
            <a:pPr marL="0" lvl="0" indent="0" algn="ctr" rtl="0">
              <a:spcBef>
                <a:spcPts val="0"/>
              </a:spcBef>
              <a:spcAft>
                <a:spcPts val="0"/>
              </a:spcAft>
              <a:buNone/>
            </a:pPr>
            <a:r>
              <a:rPr lang="af" sz="1500" b="1"/>
              <a:t>Students are expected to bring an art box with them to class each week.</a:t>
            </a:r>
            <a:endParaRPr sz="1500" b="1"/>
          </a:p>
          <a:p>
            <a:pPr marL="0" lvl="0" indent="0" algn="ctr" rtl="0">
              <a:spcBef>
                <a:spcPts val="0"/>
              </a:spcBef>
              <a:spcAft>
                <a:spcPts val="0"/>
              </a:spcAft>
              <a:buNone/>
            </a:pPr>
            <a:endParaRPr sz="1500" b="1"/>
          </a:p>
          <a:p>
            <a:pPr marL="457200" lvl="0" indent="-317500" algn="l" rtl="0">
              <a:spcBef>
                <a:spcPts val="0"/>
              </a:spcBef>
              <a:spcAft>
                <a:spcPts val="0"/>
              </a:spcAft>
              <a:buSzPts val="1400"/>
              <a:buChar char="●"/>
            </a:pPr>
            <a:r>
              <a:rPr lang="af" b="1"/>
              <a:t>Grading-</a:t>
            </a:r>
            <a:r>
              <a:rPr lang="af"/>
              <a:t>Grades are based on an average from 50% behavior, safety, and preparedness and 50% from projects they complete in art. All areas will be assessed using a rubric.</a:t>
            </a:r>
            <a:endParaRPr/>
          </a:p>
          <a:p>
            <a:pPr marL="457200" lvl="0" indent="-317500" algn="l" rtl="0">
              <a:spcBef>
                <a:spcPts val="0"/>
              </a:spcBef>
              <a:spcAft>
                <a:spcPts val="0"/>
              </a:spcAft>
              <a:buSzPts val="1400"/>
              <a:buChar char="●"/>
            </a:pPr>
            <a:r>
              <a:rPr lang="af" b="1"/>
              <a:t>Newsletter(s)-</a:t>
            </a:r>
            <a:r>
              <a:rPr lang="af"/>
              <a:t>posted monthly on classroom website with reminders and information about what is going on in the art room. </a:t>
            </a:r>
            <a:endParaRPr/>
          </a:p>
          <a:p>
            <a:pPr marL="457200" lvl="0" indent="-317500" algn="l" rtl="0">
              <a:spcBef>
                <a:spcPts val="0"/>
              </a:spcBef>
              <a:spcAft>
                <a:spcPts val="0"/>
              </a:spcAft>
              <a:buSzPts val="1400"/>
              <a:buChar char="●"/>
            </a:pPr>
            <a:r>
              <a:rPr lang="af" b="1"/>
              <a:t>Twitter-</a:t>
            </a:r>
            <a:r>
              <a:rPr lang="af"/>
              <a:t>If you have a Twitter account, Mrs.McAdams updates her classroom page daily. You can follow her @NDESARTROOM to see student work and much more.</a:t>
            </a:r>
            <a:endParaRPr/>
          </a:p>
          <a:p>
            <a:pPr marL="457200" lvl="0" indent="-317500" algn="l" rtl="0">
              <a:spcBef>
                <a:spcPts val="0"/>
              </a:spcBef>
              <a:spcAft>
                <a:spcPts val="0"/>
              </a:spcAft>
              <a:buSzPts val="1400"/>
              <a:buChar char="●"/>
            </a:pPr>
            <a:r>
              <a:rPr lang="af" b="1"/>
              <a:t>Website-</a:t>
            </a:r>
            <a:r>
              <a:rPr lang="af"/>
              <a:t>You can link to our art room website through the school website. Be sure to bookmark it so see more information about our class.</a:t>
            </a:r>
            <a:endParaRPr/>
          </a:p>
          <a:p>
            <a:pPr marL="0" lvl="0" indent="0" algn="l" rtl="0">
              <a:spcBef>
                <a:spcPts val="0"/>
              </a:spcBef>
              <a:spcAft>
                <a:spcPts val="0"/>
              </a:spcAft>
              <a:buNone/>
            </a:pPr>
            <a:endParaRPr sz="1500"/>
          </a:p>
          <a:p>
            <a:pPr marL="0" lvl="0" indent="0" algn="l" rtl="0">
              <a:spcBef>
                <a:spcPts val="0"/>
              </a:spcBef>
              <a:spcAft>
                <a:spcPts val="0"/>
              </a:spcAft>
              <a:buNone/>
            </a:pPr>
            <a:r>
              <a:rPr lang="af" sz="1500"/>
              <a:t>Our 5th annual ART SHOW is an opportunity to show off our students’ hard work and recognize them as artists. Dates: </a:t>
            </a:r>
            <a:r>
              <a:rPr lang="af" sz="1500" b="1"/>
              <a:t>April 25th</a:t>
            </a:r>
            <a:r>
              <a:rPr lang="af" sz="1500"/>
              <a:t> for K, 1, 2 and </a:t>
            </a:r>
            <a:r>
              <a:rPr lang="af" sz="1500" b="1"/>
              <a:t>May 2nd</a:t>
            </a:r>
            <a:r>
              <a:rPr lang="af" sz="1500"/>
              <a:t> for grades 3, 4, 5. </a:t>
            </a:r>
            <a:endParaRPr sz="1500"/>
          </a:p>
          <a:p>
            <a:pPr marL="0" lvl="0" indent="0" algn="l" rtl="0">
              <a:spcBef>
                <a:spcPts val="0"/>
              </a:spcBef>
              <a:spcAft>
                <a:spcPts val="0"/>
              </a:spcAft>
              <a:buNone/>
            </a:pPr>
            <a:endParaRPr sz="1500"/>
          </a:p>
          <a:p>
            <a:pPr marL="0" lvl="0" indent="0" algn="l" rtl="0">
              <a:spcBef>
                <a:spcPts val="0"/>
              </a:spcBef>
              <a:spcAft>
                <a:spcPts val="0"/>
              </a:spcAft>
              <a:buNone/>
            </a:pPr>
            <a:endParaRPr sz="1500"/>
          </a:p>
          <a:p>
            <a:pPr marL="0" lvl="0" indent="0" algn="l" rtl="0">
              <a:spcBef>
                <a:spcPts val="0"/>
              </a:spcBef>
              <a:spcAft>
                <a:spcPts val="0"/>
              </a:spcAft>
              <a:buNone/>
            </a:pPr>
            <a:endParaRPr sz="1500"/>
          </a:p>
          <a:p>
            <a:pPr marL="0" lvl="0" indent="0" algn="ctr" rtl="0">
              <a:spcBef>
                <a:spcPts val="0"/>
              </a:spcBef>
              <a:spcAft>
                <a:spcPts val="0"/>
              </a:spcAft>
              <a:buNone/>
            </a:pPr>
            <a:endParaRPr sz="3000" b="1"/>
          </a:p>
          <a:p>
            <a:pPr marL="0" lvl="0" indent="0" algn="l" rtl="0">
              <a:spcBef>
                <a:spcPts val="0"/>
              </a:spcBef>
              <a:spcAft>
                <a:spcPts val="0"/>
              </a:spcAft>
              <a:buNone/>
            </a:pPr>
            <a:endParaRPr>
              <a:solidFill>
                <a:srgbClr val="FFFFFF"/>
              </a:solidFill>
            </a:endParaRPr>
          </a:p>
          <a:p>
            <a:pPr marL="0" lvl="0" indent="0" algn="l" rtl="0">
              <a:spcBef>
                <a:spcPts val="0"/>
              </a:spcBef>
              <a:spcAft>
                <a:spcPts val="0"/>
              </a:spcAft>
              <a:buNone/>
            </a:pPr>
            <a:endParaRPr>
              <a:solidFill>
                <a:srgbClr val="FFFFFF"/>
              </a:solidFill>
            </a:endParaRPr>
          </a:p>
        </p:txBody>
      </p:sp>
      <p:pic>
        <p:nvPicPr>
          <p:cNvPr id="182" name="Google Shape;182;p30"/>
          <p:cNvPicPr preferRelativeResize="0"/>
          <p:nvPr/>
        </p:nvPicPr>
        <p:blipFill>
          <a:blip r:embed="rId4">
            <a:alphaModFix/>
          </a:blip>
          <a:stretch>
            <a:fillRect/>
          </a:stretch>
        </p:blipFill>
        <p:spPr>
          <a:xfrm>
            <a:off x="360188" y="2538875"/>
            <a:ext cx="628738" cy="428875"/>
          </a:xfrm>
          <a:prstGeom prst="rect">
            <a:avLst/>
          </a:prstGeom>
          <a:noFill/>
          <a:ln>
            <a:noFill/>
          </a:ln>
        </p:spPr>
      </p:pic>
      <p:pic>
        <p:nvPicPr>
          <p:cNvPr id="183" name="Google Shape;183;p30"/>
          <p:cNvPicPr preferRelativeResize="0"/>
          <p:nvPr/>
        </p:nvPicPr>
        <p:blipFill>
          <a:blip r:embed="rId5">
            <a:alphaModFix/>
          </a:blip>
          <a:stretch>
            <a:fillRect/>
          </a:stretch>
        </p:blipFill>
        <p:spPr>
          <a:xfrm>
            <a:off x="473275" y="2109996"/>
            <a:ext cx="402575" cy="428879"/>
          </a:xfrm>
          <a:prstGeom prst="rect">
            <a:avLst/>
          </a:prstGeom>
          <a:noFill/>
          <a:ln>
            <a:noFill/>
          </a:ln>
        </p:spPr>
      </p:pic>
      <p:pic>
        <p:nvPicPr>
          <p:cNvPr id="184" name="Google Shape;184;p30"/>
          <p:cNvPicPr preferRelativeResize="0"/>
          <p:nvPr/>
        </p:nvPicPr>
        <p:blipFill>
          <a:blip r:embed="rId6">
            <a:alphaModFix/>
          </a:blip>
          <a:stretch>
            <a:fillRect/>
          </a:stretch>
        </p:blipFill>
        <p:spPr>
          <a:xfrm rot="-1479692">
            <a:off x="6600090" y="-179595"/>
            <a:ext cx="1412094" cy="1360808"/>
          </a:xfrm>
          <a:prstGeom prst="rect">
            <a:avLst/>
          </a:prstGeom>
          <a:noFill/>
          <a:ln>
            <a:noFill/>
          </a:ln>
        </p:spPr>
      </p:pic>
      <p:pic>
        <p:nvPicPr>
          <p:cNvPr id="185" name="Google Shape;185;p30" descr="Eʼelyaaígíí:Web-browser-openclipart.svg - Wikiibíídiiya"/>
          <p:cNvPicPr preferRelativeResize="0"/>
          <p:nvPr/>
        </p:nvPicPr>
        <p:blipFill>
          <a:blip r:embed="rId7">
            <a:alphaModFix/>
          </a:blip>
          <a:stretch>
            <a:fillRect/>
          </a:stretch>
        </p:blipFill>
        <p:spPr>
          <a:xfrm>
            <a:off x="443500" y="3442901"/>
            <a:ext cx="462149" cy="46214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89"/>
        <p:cNvGrpSpPr/>
        <p:nvPr/>
      </p:nvGrpSpPr>
      <p:grpSpPr>
        <a:xfrm>
          <a:off x="0" y="0"/>
          <a:ext cx="0" cy="0"/>
          <a:chOff x="0" y="0"/>
          <a:chExt cx="0" cy="0"/>
        </a:xfrm>
      </p:grpSpPr>
      <p:sp>
        <p:nvSpPr>
          <p:cNvPr id="190" name="Google Shape;190;p31"/>
          <p:cNvSpPr txBox="1"/>
          <p:nvPr/>
        </p:nvSpPr>
        <p:spPr>
          <a:xfrm>
            <a:off x="343050" y="375050"/>
            <a:ext cx="83187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000" b="1">
                <a:solidFill>
                  <a:srgbClr val="CC0000"/>
                </a:solidFill>
              </a:rPr>
              <a:t>Special Area: Library</a:t>
            </a:r>
            <a:endParaRPr sz="4000" b="1">
              <a:solidFill>
                <a:srgbClr val="CC0000"/>
              </a:solidFill>
            </a:endParaRPr>
          </a:p>
          <a:p>
            <a:pPr marL="0" lvl="0" indent="0" algn="ctr" rtl="0">
              <a:spcBef>
                <a:spcPts val="0"/>
              </a:spcBef>
              <a:spcAft>
                <a:spcPts val="0"/>
              </a:spcAft>
              <a:buNone/>
            </a:pPr>
            <a:r>
              <a:rPr lang="af" sz="2000" b="1" i="1">
                <a:solidFill>
                  <a:srgbClr val="666666"/>
                </a:solidFill>
              </a:rPr>
              <a:t>All students in grades K-5 attend library class one time per week.</a:t>
            </a:r>
            <a:endParaRPr sz="2000">
              <a:solidFill>
                <a:srgbClr val="F3F3F3"/>
              </a:solidFill>
            </a:endParaRPr>
          </a:p>
        </p:txBody>
      </p:sp>
      <p:sp>
        <p:nvSpPr>
          <p:cNvPr id="191" name="Google Shape;191;p31"/>
          <p:cNvSpPr txBox="1"/>
          <p:nvPr/>
        </p:nvSpPr>
        <p:spPr>
          <a:xfrm>
            <a:off x="504600" y="1428775"/>
            <a:ext cx="8134800" cy="308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3000" b="1"/>
              <a:t>Librarian: Nancy Lyle</a:t>
            </a:r>
            <a:endParaRPr sz="3000" b="1"/>
          </a:p>
          <a:p>
            <a:pPr marL="0" lvl="0" indent="0" algn="ctr" rtl="0">
              <a:spcBef>
                <a:spcPts val="0"/>
              </a:spcBef>
              <a:spcAft>
                <a:spcPts val="0"/>
              </a:spcAft>
              <a:buNone/>
            </a:pPr>
            <a:endParaRPr sz="1500" b="1"/>
          </a:p>
          <a:p>
            <a:pPr marL="457200" lvl="0" indent="-355600" algn="l" rtl="0">
              <a:spcBef>
                <a:spcPts val="0"/>
              </a:spcBef>
              <a:spcAft>
                <a:spcPts val="0"/>
              </a:spcAft>
              <a:buSzPts val="2000"/>
              <a:buChar char="●"/>
            </a:pPr>
            <a:r>
              <a:rPr lang="af" sz="2000"/>
              <a:t>Students will check out a fiction and a nonfiction book during their library time.</a:t>
            </a:r>
            <a:endParaRPr sz="2000"/>
          </a:p>
          <a:p>
            <a:pPr marL="457200" lvl="0" indent="-355600" algn="l" rtl="0">
              <a:spcBef>
                <a:spcPts val="0"/>
              </a:spcBef>
              <a:spcAft>
                <a:spcPts val="0"/>
              </a:spcAft>
              <a:buSzPts val="2000"/>
              <a:buChar char="●"/>
            </a:pPr>
            <a:r>
              <a:rPr lang="af" sz="2000"/>
              <a:t>Mrs. Lyle will provide lessons on literary genres, nonfiction elements, parts of a book, book reviews, dictionary skills, and reader’s theater.</a:t>
            </a:r>
            <a:endParaRPr sz="2000"/>
          </a:p>
          <a:p>
            <a:pPr marL="457200" lvl="0" indent="-355600" algn="l" rtl="0">
              <a:spcBef>
                <a:spcPts val="0"/>
              </a:spcBef>
              <a:spcAft>
                <a:spcPts val="0"/>
              </a:spcAft>
              <a:buSzPts val="2000"/>
              <a:buChar char="●"/>
            </a:pPr>
            <a:r>
              <a:rPr lang="af" sz="2000"/>
              <a:t>The library is open every morning from 7:45-8:05 for book exchange.</a:t>
            </a:r>
            <a:endParaRPr sz="2000"/>
          </a:p>
          <a:p>
            <a:pPr marL="0" lvl="0" indent="0" algn="l" rtl="0">
              <a:spcBef>
                <a:spcPts val="0"/>
              </a:spcBef>
              <a:spcAft>
                <a:spcPts val="0"/>
              </a:spcAft>
              <a:buNone/>
            </a:pPr>
            <a:endParaRPr>
              <a:solidFill>
                <a:srgbClr val="FFFFFF"/>
              </a:solidFill>
            </a:endParaRPr>
          </a:p>
          <a:p>
            <a:pPr marL="0" lvl="0" indent="0" algn="l" rtl="0">
              <a:spcBef>
                <a:spcPts val="0"/>
              </a:spcBef>
              <a:spcAft>
                <a:spcPts val="0"/>
              </a:spcAft>
              <a:buNone/>
            </a:pPr>
            <a:endParaRPr>
              <a:solidFill>
                <a:srgbClr val="FFFFFF"/>
              </a:solidFill>
            </a:endParaRPr>
          </a:p>
        </p:txBody>
      </p:sp>
      <p:pic>
        <p:nvPicPr>
          <p:cNvPr id="192" name="Google Shape;192;p31"/>
          <p:cNvPicPr preferRelativeResize="0"/>
          <p:nvPr/>
        </p:nvPicPr>
        <p:blipFill>
          <a:blip r:embed="rId3">
            <a:alphaModFix/>
          </a:blip>
          <a:stretch>
            <a:fillRect/>
          </a:stretch>
        </p:blipFill>
        <p:spPr>
          <a:xfrm>
            <a:off x="7611100" y="3681875"/>
            <a:ext cx="1461626" cy="14616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65500" y="224750"/>
            <a:ext cx="4045200" cy="474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3000" b="1" u="sng">
                <a:solidFill>
                  <a:srgbClr val="FF0000"/>
                </a:solidFill>
              </a:rPr>
              <a:t>Objective:</a:t>
            </a:r>
            <a:r>
              <a:rPr lang="af" sz="3000" b="1"/>
              <a:t> </a:t>
            </a:r>
            <a:r>
              <a:rPr lang="af" sz="2400"/>
              <a:t>The purpose of this presentation is to communicate to parents about the curriculum, services, and expectations of North Dearborn Elementary School. </a:t>
            </a:r>
            <a:endParaRPr sz="2400"/>
          </a:p>
        </p:txBody>
      </p:sp>
      <p:pic>
        <p:nvPicPr>
          <p:cNvPr id="61" name="Google Shape;61;p14" descr="Logo2.jpg"/>
          <p:cNvPicPr preferRelativeResize="0"/>
          <p:nvPr/>
        </p:nvPicPr>
        <p:blipFill>
          <a:blip r:embed="rId3">
            <a:alphaModFix/>
          </a:blip>
          <a:stretch>
            <a:fillRect/>
          </a:stretch>
        </p:blipFill>
        <p:spPr>
          <a:xfrm>
            <a:off x="5379753" y="698663"/>
            <a:ext cx="2932851" cy="3795474"/>
          </a:xfrm>
          <a:prstGeom prst="rect">
            <a:avLst/>
          </a:prstGeom>
          <a:noFill/>
          <a:ln>
            <a:noFill/>
          </a:ln>
        </p:spPr>
      </p:pic>
      <p:sp>
        <p:nvSpPr>
          <p:cNvPr id="62" name="Google Shape;62;p14"/>
          <p:cNvSpPr txBox="1"/>
          <p:nvPr/>
        </p:nvSpPr>
        <p:spPr>
          <a:xfrm>
            <a:off x="5524250" y="3170100"/>
            <a:ext cx="2838900" cy="107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6600">
                <a:solidFill>
                  <a:srgbClr val="CC0000"/>
                </a:solidFill>
                <a:latin typeface="Impact"/>
                <a:ea typeface="Impact"/>
                <a:cs typeface="Impact"/>
                <a:sym typeface="Impact"/>
              </a:rPr>
              <a:t>Vikings</a:t>
            </a:r>
            <a:endParaRPr sz="6600">
              <a:solidFill>
                <a:srgbClr val="CC0000"/>
              </a:solidFill>
              <a:latin typeface="Impact"/>
              <a:ea typeface="Impact"/>
              <a:cs typeface="Impact"/>
              <a:sym typeface="Impac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96"/>
        <p:cNvGrpSpPr/>
        <p:nvPr/>
      </p:nvGrpSpPr>
      <p:grpSpPr>
        <a:xfrm>
          <a:off x="0" y="0"/>
          <a:ext cx="0" cy="0"/>
          <a:chOff x="0" y="0"/>
          <a:chExt cx="0" cy="0"/>
        </a:xfrm>
      </p:grpSpPr>
      <p:sp>
        <p:nvSpPr>
          <p:cNvPr id="197" name="Google Shape;197;p32"/>
          <p:cNvSpPr txBox="1"/>
          <p:nvPr/>
        </p:nvSpPr>
        <p:spPr>
          <a:xfrm>
            <a:off x="94625" y="375050"/>
            <a:ext cx="89073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4800" b="1">
                <a:solidFill>
                  <a:srgbClr val="CC0000"/>
                </a:solidFill>
              </a:rPr>
              <a:t>Special Area: Computer</a:t>
            </a:r>
            <a:endParaRPr sz="4800" b="1">
              <a:solidFill>
                <a:srgbClr val="CC0000"/>
              </a:solidFill>
            </a:endParaRPr>
          </a:p>
          <a:p>
            <a:pPr marL="0" lvl="0" indent="0" algn="ctr" rtl="0">
              <a:spcBef>
                <a:spcPts val="0"/>
              </a:spcBef>
              <a:spcAft>
                <a:spcPts val="0"/>
              </a:spcAft>
              <a:buNone/>
            </a:pPr>
            <a:r>
              <a:rPr lang="af" sz="2000" b="1" i="1">
                <a:solidFill>
                  <a:srgbClr val="666666"/>
                </a:solidFill>
              </a:rPr>
              <a:t>All students in grades K-5 attend computer class one time per week.</a:t>
            </a:r>
            <a:endParaRPr sz="4800">
              <a:solidFill>
                <a:srgbClr val="F3F3F3"/>
              </a:solidFill>
            </a:endParaRPr>
          </a:p>
        </p:txBody>
      </p:sp>
      <p:sp>
        <p:nvSpPr>
          <p:cNvPr id="198" name="Google Shape;198;p32"/>
          <p:cNvSpPr txBox="1"/>
          <p:nvPr/>
        </p:nvSpPr>
        <p:spPr>
          <a:xfrm>
            <a:off x="500075" y="1607350"/>
            <a:ext cx="8134800" cy="308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f" sz="3000" b="1"/>
              <a:t>Teacher: Grade Level Assistants</a:t>
            </a:r>
            <a:endParaRPr sz="3000" b="1"/>
          </a:p>
          <a:p>
            <a:pPr marL="0" lvl="0" indent="0" algn="ctr" rtl="0">
              <a:spcBef>
                <a:spcPts val="0"/>
              </a:spcBef>
              <a:spcAft>
                <a:spcPts val="0"/>
              </a:spcAft>
              <a:buNone/>
            </a:pPr>
            <a:endParaRPr sz="3000" b="1"/>
          </a:p>
          <a:p>
            <a:pPr marL="0" lvl="0" indent="0" algn="l" rtl="0">
              <a:spcBef>
                <a:spcPts val="0"/>
              </a:spcBef>
              <a:spcAft>
                <a:spcPts val="0"/>
              </a:spcAft>
              <a:buNone/>
            </a:pPr>
            <a:r>
              <a:rPr lang="af" sz="2000"/>
              <a:t>Students will learn basic keyboarding skills, how to conduct research, create word processing and digital presentations, take computer-based assessments, and more. All students will participate in a Digital Citizenship program, grades K-5.</a:t>
            </a:r>
            <a:endParaRPr>
              <a:solidFill>
                <a:srgbClr val="FFFFFF"/>
              </a:solidFill>
            </a:endParaRPr>
          </a:p>
        </p:txBody>
      </p:sp>
      <p:pic>
        <p:nvPicPr>
          <p:cNvPr id="199" name="Google Shape;199;p32"/>
          <p:cNvPicPr preferRelativeResize="0"/>
          <p:nvPr/>
        </p:nvPicPr>
        <p:blipFill>
          <a:blip r:embed="rId3">
            <a:alphaModFix/>
          </a:blip>
          <a:stretch>
            <a:fillRect/>
          </a:stretch>
        </p:blipFill>
        <p:spPr>
          <a:xfrm>
            <a:off x="6639725" y="3817075"/>
            <a:ext cx="1482775" cy="115732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3"/>
          <p:cNvSpPr txBox="1">
            <a:spLocks noGrp="1"/>
          </p:cNvSpPr>
          <p:nvPr>
            <p:ph type="title"/>
          </p:nvPr>
        </p:nvSpPr>
        <p:spPr>
          <a:xfrm>
            <a:off x="637750" y="1818600"/>
            <a:ext cx="39165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5000" b="1">
              <a:solidFill>
                <a:srgbClr val="CC0000"/>
              </a:solidFill>
            </a:endParaRPr>
          </a:p>
          <a:p>
            <a:pPr marL="0" lvl="0" indent="0" algn="l" rtl="0">
              <a:spcBef>
                <a:spcPts val="0"/>
              </a:spcBef>
              <a:spcAft>
                <a:spcPts val="0"/>
              </a:spcAft>
              <a:buNone/>
            </a:pPr>
            <a:r>
              <a:rPr lang="af" sz="5000">
                <a:solidFill>
                  <a:srgbClr val="FF0000"/>
                </a:solidFill>
              </a:rPr>
              <a:t>Kindergarten</a:t>
            </a:r>
            <a:endParaRPr sz="5000">
              <a:solidFill>
                <a:srgbClr val="FF0000"/>
              </a:solidFill>
            </a:endParaRPr>
          </a:p>
          <a:p>
            <a:pPr marL="0" lvl="0" indent="0" algn="l" rtl="0">
              <a:spcBef>
                <a:spcPts val="0"/>
              </a:spcBef>
              <a:spcAft>
                <a:spcPts val="0"/>
              </a:spcAft>
              <a:buNone/>
            </a:pPr>
            <a:endParaRPr>
              <a:solidFill>
                <a:srgbClr val="EA9999"/>
              </a:solidFill>
            </a:endParaRPr>
          </a:p>
          <a:p>
            <a:pPr marL="0" lvl="0" indent="0" algn="l" rtl="0">
              <a:spcBef>
                <a:spcPts val="0"/>
              </a:spcBef>
              <a:spcAft>
                <a:spcPts val="0"/>
              </a:spcAft>
              <a:buNone/>
            </a:pPr>
            <a:r>
              <a:rPr lang="af" sz="3600">
                <a:solidFill>
                  <a:srgbClr val="EA9999"/>
                </a:solidFill>
              </a:rPr>
              <a:t>Teachers:</a:t>
            </a:r>
            <a:endParaRPr sz="3600">
              <a:solidFill>
                <a:srgbClr val="EA9999"/>
              </a:solidFill>
            </a:endParaRPr>
          </a:p>
          <a:p>
            <a:pPr marL="0" lvl="0" indent="0" algn="l" rtl="0">
              <a:spcBef>
                <a:spcPts val="0"/>
              </a:spcBef>
              <a:spcAft>
                <a:spcPts val="0"/>
              </a:spcAft>
              <a:buNone/>
            </a:pPr>
            <a:r>
              <a:rPr lang="af" sz="2500"/>
              <a:t>Beth Sizemore</a:t>
            </a:r>
            <a:endParaRPr sz="2500"/>
          </a:p>
          <a:p>
            <a:pPr marL="0" lvl="0" indent="0" algn="l" rtl="0">
              <a:spcBef>
                <a:spcPts val="0"/>
              </a:spcBef>
              <a:spcAft>
                <a:spcPts val="0"/>
              </a:spcAft>
              <a:buNone/>
            </a:pPr>
            <a:r>
              <a:rPr lang="af" sz="2500"/>
              <a:t>Karen Stange</a:t>
            </a:r>
            <a:endParaRPr sz="2500"/>
          </a:p>
          <a:p>
            <a:pPr marL="0" lvl="0" indent="0" algn="l" rtl="0">
              <a:spcBef>
                <a:spcPts val="0"/>
              </a:spcBef>
              <a:spcAft>
                <a:spcPts val="0"/>
              </a:spcAft>
              <a:buNone/>
            </a:pPr>
            <a:r>
              <a:rPr lang="af" sz="2500"/>
              <a:t>Dyna Stickford</a:t>
            </a:r>
            <a:endParaRPr sz="2500"/>
          </a:p>
          <a:p>
            <a:pPr marL="0" lvl="0" indent="0" algn="l" rtl="0">
              <a:spcBef>
                <a:spcPts val="0"/>
              </a:spcBef>
              <a:spcAft>
                <a:spcPts val="0"/>
              </a:spcAft>
              <a:buNone/>
            </a:pPr>
            <a:r>
              <a:rPr lang="af" sz="2500"/>
              <a:t>Bonnie Lobenstein</a:t>
            </a:r>
            <a:endParaRPr sz="2500"/>
          </a:p>
          <a:p>
            <a:pPr marL="0" lvl="0" indent="0" algn="l" rtl="0">
              <a:spcBef>
                <a:spcPts val="0"/>
              </a:spcBef>
              <a:spcAft>
                <a:spcPts val="0"/>
              </a:spcAft>
              <a:buNone/>
            </a:pPr>
            <a:r>
              <a:rPr lang="af" sz="2500"/>
              <a:t>Angie Prifogle</a:t>
            </a:r>
            <a:endParaRPr sz="2000"/>
          </a:p>
          <a:p>
            <a:pPr marL="0" lvl="0" indent="0" algn="ctr" rtl="0">
              <a:spcBef>
                <a:spcPts val="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05" name="Google Shape;205;p33"/>
          <p:cNvSpPr txBox="1">
            <a:spLocks noGrp="1"/>
          </p:cNvSpPr>
          <p:nvPr>
            <p:ph type="body" idx="2"/>
          </p:nvPr>
        </p:nvSpPr>
        <p:spPr>
          <a:xfrm>
            <a:off x="4554250" y="192500"/>
            <a:ext cx="4273500" cy="4227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af" sz="4200" b="1">
                <a:solidFill>
                  <a:srgbClr val="FF0000"/>
                </a:solidFill>
              </a:rPr>
              <a:t>Goals</a:t>
            </a:r>
            <a:r>
              <a:rPr lang="af" sz="4200" b="1">
                <a:solidFill>
                  <a:srgbClr val="EA9999"/>
                </a:solidFill>
              </a:rPr>
              <a:t>:</a:t>
            </a:r>
            <a:endParaRPr sz="4200" b="1">
              <a:solidFill>
                <a:srgbClr val="EA9999"/>
              </a:solidFill>
            </a:endParaRPr>
          </a:p>
          <a:p>
            <a:pPr marL="457200" lvl="0" indent="-381000" algn="l" rtl="0">
              <a:spcBef>
                <a:spcPts val="0"/>
              </a:spcBef>
              <a:spcAft>
                <a:spcPts val="0"/>
              </a:spcAft>
              <a:buSzPts val="2400"/>
              <a:buChar char="●"/>
            </a:pPr>
            <a:r>
              <a:rPr lang="af" sz="2400"/>
              <a:t>To master all kindergarten skills in math, reading, writing, science, and social studies.</a:t>
            </a:r>
            <a:endParaRPr sz="2400"/>
          </a:p>
          <a:p>
            <a:pPr marL="457200" lvl="0" indent="-381000" algn="l" rtl="0">
              <a:spcBef>
                <a:spcPts val="0"/>
              </a:spcBef>
              <a:spcAft>
                <a:spcPts val="0"/>
              </a:spcAft>
              <a:buSzPts val="2400"/>
              <a:buChar char="●"/>
            </a:pPr>
            <a:r>
              <a:rPr lang="af" sz="2400"/>
              <a:t>Develop positive social skills</a:t>
            </a:r>
            <a:endParaRPr sz="2400"/>
          </a:p>
          <a:p>
            <a:pPr marL="457200" lvl="0" indent="-381000" algn="l" rtl="0">
              <a:spcBef>
                <a:spcPts val="0"/>
              </a:spcBef>
              <a:spcAft>
                <a:spcPts val="0"/>
              </a:spcAft>
              <a:buSzPts val="2400"/>
              <a:buChar char="●"/>
            </a:pPr>
            <a:r>
              <a:rPr lang="af" sz="2400"/>
              <a:t>Becoming lifelong learners</a:t>
            </a:r>
            <a:endParaRPr sz="2400"/>
          </a:p>
        </p:txBody>
      </p:sp>
      <p:pic>
        <p:nvPicPr>
          <p:cNvPr id="206" name="Google Shape;206;p33" descr="Child, Series, Kindergarten ..."/>
          <p:cNvPicPr preferRelativeResize="0"/>
          <p:nvPr/>
        </p:nvPicPr>
        <p:blipFill>
          <a:blip r:embed="rId3">
            <a:alphaModFix/>
          </a:blip>
          <a:stretch>
            <a:fillRect/>
          </a:stretch>
        </p:blipFill>
        <p:spPr>
          <a:xfrm>
            <a:off x="561125" y="816000"/>
            <a:ext cx="3533950" cy="116767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4"/>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6000" b="1">
              <a:solidFill>
                <a:srgbClr val="CC0000"/>
              </a:solidFill>
            </a:endParaRPr>
          </a:p>
          <a:p>
            <a:pPr marL="0" lvl="0" indent="0" algn="l" rtl="0">
              <a:spcBef>
                <a:spcPts val="0"/>
              </a:spcBef>
              <a:spcAft>
                <a:spcPts val="0"/>
              </a:spcAft>
              <a:buNone/>
            </a:pPr>
            <a:endParaRPr sz="5000" b="1">
              <a:solidFill>
                <a:srgbClr val="CC0000"/>
              </a:solidFill>
            </a:endParaRPr>
          </a:p>
          <a:p>
            <a:pPr marL="0" lvl="0" indent="0" algn="l" rtl="0">
              <a:spcBef>
                <a:spcPts val="0"/>
              </a:spcBef>
              <a:spcAft>
                <a:spcPts val="0"/>
              </a:spcAft>
              <a:buNone/>
            </a:pPr>
            <a:r>
              <a:rPr lang="af" sz="5000" b="1">
                <a:solidFill>
                  <a:srgbClr val="FF0000"/>
                </a:solidFill>
              </a:rPr>
              <a:t>Kindergarten</a:t>
            </a:r>
            <a:endParaRPr>
              <a:solidFill>
                <a:srgbClr val="FF0000"/>
              </a:solidFill>
            </a:endParaRPr>
          </a:p>
          <a:p>
            <a:pPr marL="0" lvl="0" indent="0" algn="l" rtl="0">
              <a:spcBef>
                <a:spcPts val="0"/>
              </a:spcBef>
              <a:spcAft>
                <a:spcPts val="0"/>
              </a:spcAft>
              <a:buNone/>
            </a:pPr>
            <a:r>
              <a:rPr lang="af">
                <a:solidFill>
                  <a:srgbClr val="FF0000"/>
                </a:solidFill>
              </a:rPr>
              <a:t>Resources</a:t>
            </a:r>
            <a:r>
              <a:rPr lang="af">
                <a:solidFill>
                  <a:srgbClr val="EA9999"/>
                </a:solidFill>
              </a:rPr>
              <a:t>:</a:t>
            </a:r>
            <a:endParaRPr>
              <a:solidFill>
                <a:srgbClr val="EA9999"/>
              </a:solidFill>
            </a:endParaRPr>
          </a:p>
          <a:p>
            <a:pPr marL="0" lvl="0" indent="0" algn="l" rtl="0">
              <a:spcBef>
                <a:spcPts val="1000"/>
              </a:spcBef>
              <a:spcAft>
                <a:spcPts val="0"/>
              </a:spcAft>
              <a:buNone/>
            </a:pPr>
            <a:r>
              <a:rPr lang="af" sz="1800"/>
              <a:t>Journeys Reading </a:t>
            </a:r>
            <a:endParaRPr sz="1800"/>
          </a:p>
          <a:p>
            <a:pPr marL="0" lvl="0" indent="0" algn="l" rtl="0">
              <a:spcBef>
                <a:spcPts val="1000"/>
              </a:spcBef>
              <a:spcAft>
                <a:spcPts val="0"/>
              </a:spcAft>
              <a:buNone/>
            </a:pPr>
            <a:r>
              <a:rPr lang="af" sz="1800"/>
              <a:t>My Math Textbook</a:t>
            </a:r>
            <a:endParaRPr sz="1800"/>
          </a:p>
          <a:p>
            <a:pPr marL="0" lvl="0" indent="0" algn="l" rtl="0">
              <a:spcBef>
                <a:spcPts val="1000"/>
              </a:spcBef>
              <a:spcAft>
                <a:spcPts val="0"/>
              </a:spcAft>
              <a:buNone/>
            </a:pPr>
            <a:r>
              <a:rPr lang="af" sz="1800"/>
              <a:t>Pearson science</a:t>
            </a:r>
            <a:endParaRPr sz="1800"/>
          </a:p>
          <a:p>
            <a:pPr marL="0" lvl="0" indent="0" algn="l" rtl="0">
              <a:spcBef>
                <a:spcPts val="1000"/>
              </a:spcBef>
              <a:spcAft>
                <a:spcPts val="0"/>
              </a:spcAft>
              <a:buNone/>
            </a:pPr>
            <a:r>
              <a:rPr lang="af" sz="1800"/>
              <a:t>Digital Citizenship</a:t>
            </a:r>
            <a:endParaRPr sz="1800"/>
          </a:p>
          <a:p>
            <a:pPr marL="0" lvl="0" indent="0" algn="l" rtl="0">
              <a:spcBef>
                <a:spcPts val="1000"/>
              </a:spcBef>
              <a:spcAft>
                <a:spcPts val="0"/>
              </a:spcAft>
              <a:buNone/>
            </a:pPr>
            <a:r>
              <a:rPr lang="af" sz="1800"/>
              <a:t>Scholastic News </a:t>
            </a:r>
            <a:endParaRPr sz="1800"/>
          </a:p>
          <a:p>
            <a:pPr marL="0" lvl="0" indent="0" algn="l" rtl="0">
              <a:spcBef>
                <a:spcPts val="1000"/>
              </a:spcBef>
              <a:spcAft>
                <a:spcPts val="0"/>
              </a:spcAft>
              <a:buNone/>
            </a:pPr>
            <a:r>
              <a:rPr lang="af" sz="1800"/>
              <a:t>Zaner Bloser Handwriting</a:t>
            </a:r>
            <a:endParaRPr sz="1800"/>
          </a:p>
          <a:p>
            <a:pPr marL="0" lvl="0" indent="0" algn="l" rtl="0">
              <a:lnSpc>
                <a:spcPct val="100000"/>
              </a:lnSpc>
              <a:spcBef>
                <a:spcPts val="1000"/>
              </a:spcBef>
              <a:spcAft>
                <a:spcPts val="0"/>
              </a:spcAft>
              <a:buNone/>
            </a:pPr>
            <a:r>
              <a:rPr lang="af" sz="1800"/>
              <a:t>Educational websites</a:t>
            </a:r>
            <a:endParaRPr sz="2400"/>
          </a:p>
          <a:p>
            <a:pPr marL="0" lvl="0" indent="0" algn="l" rtl="0">
              <a:lnSpc>
                <a:spcPct val="100000"/>
              </a:lnSpc>
              <a:spcBef>
                <a:spcPts val="1000"/>
              </a:spcBef>
              <a:spcAft>
                <a:spcPts val="0"/>
              </a:spcAft>
              <a:buNone/>
            </a:pPr>
            <a:r>
              <a:rPr lang="af" sz="1800" u="sng">
                <a:solidFill>
                  <a:schemeClr val="hlink"/>
                </a:solidFill>
                <a:hlinkClick r:id="rId3"/>
              </a:rPr>
              <a:t>Reading Eggs</a:t>
            </a:r>
            <a:endParaRPr sz="1800"/>
          </a:p>
          <a:p>
            <a:pPr marL="0" lvl="0" indent="0" algn="ctr" rtl="0">
              <a:spcBef>
                <a:spcPts val="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12" name="Google Shape;212;p34"/>
          <p:cNvSpPr txBox="1">
            <a:spLocks noGrp="1"/>
          </p:cNvSpPr>
          <p:nvPr>
            <p:ph type="body" idx="2"/>
          </p:nvPr>
        </p:nvSpPr>
        <p:spPr>
          <a:xfrm>
            <a:off x="4904825" y="439225"/>
            <a:ext cx="3837000" cy="3398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b="1">
              <a:solidFill>
                <a:srgbClr val="CC0000"/>
              </a:solidFill>
            </a:endParaRPr>
          </a:p>
          <a:p>
            <a:pPr marL="0" lvl="0" indent="0" algn="l" rtl="0">
              <a:lnSpc>
                <a:spcPct val="100000"/>
              </a:lnSpc>
              <a:spcBef>
                <a:spcPts val="0"/>
              </a:spcBef>
              <a:spcAft>
                <a:spcPts val="0"/>
              </a:spcAft>
              <a:buNone/>
            </a:pPr>
            <a:endParaRPr sz="4200" b="1">
              <a:solidFill>
                <a:srgbClr val="CC0000"/>
              </a:solidFill>
            </a:endParaRPr>
          </a:p>
          <a:p>
            <a:pPr marL="0" lvl="0" indent="0" algn="l" rtl="0">
              <a:lnSpc>
                <a:spcPct val="100000"/>
              </a:lnSpc>
              <a:spcBef>
                <a:spcPts val="0"/>
              </a:spcBef>
              <a:spcAft>
                <a:spcPts val="0"/>
              </a:spcAft>
              <a:buNone/>
            </a:pPr>
            <a:endParaRPr sz="4200" b="1">
              <a:solidFill>
                <a:srgbClr val="CC0000"/>
              </a:solidFill>
            </a:endParaRPr>
          </a:p>
          <a:p>
            <a:pPr marL="0" lvl="0" indent="0" algn="l" rtl="0">
              <a:lnSpc>
                <a:spcPct val="100000"/>
              </a:lnSpc>
              <a:spcBef>
                <a:spcPts val="0"/>
              </a:spcBef>
              <a:spcAft>
                <a:spcPts val="0"/>
              </a:spcAft>
              <a:buNone/>
            </a:pPr>
            <a:endParaRPr sz="4200" b="1">
              <a:solidFill>
                <a:srgbClr val="CC0000"/>
              </a:solidFill>
            </a:endParaRPr>
          </a:p>
          <a:p>
            <a:pPr marL="0" lvl="0" indent="0" algn="l" rtl="0">
              <a:lnSpc>
                <a:spcPct val="100000"/>
              </a:lnSpc>
              <a:spcBef>
                <a:spcPts val="0"/>
              </a:spcBef>
              <a:spcAft>
                <a:spcPts val="0"/>
              </a:spcAft>
              <a:buNone/>
            </a:pPr>
            <a:r>
              <a:rPr lang="af" sz="4200" b="1">
                <a:solidFill>
                  <a:srgbClr val="FF0000"/>
                </a:solidFill>
              </a:rPr>
              <a:t>Instructional Strategies:</a:t>
            </a:r>
            <a:endParaRPr sz="4200" b="1">
              <a:solidFill>
                <a:srgbClr val="FF0000"/>
              </a:solidFill>
            </a:endParaRPr>
          </a:p>
          <a:p>
            <a:pPr marL="0" lvl="0" indent="0" algn="l" rtl="0">
              <a:lnSpc>
                <a:spcPct val="100000"/>
              </a:lnSpc>
              <a:spcBef>
                <a:spcPts val="0"/>
              </a:spcBef>
              <a:spcAft>
                <a:spcPts val="0"/>
              </a:spcAft>
              <a:buNone/>
            </a:pPr>
            <a:endParaRPr sz="2400"/>
          </a:p>
          <a:p>
            <a:pPr marL="457200" lvl="0" indent="-381000" algn="l" rtl="0">
              <a:lnSpc>
                <a:spcPct val="100000"/>
              </a:lnSpc>
              <a:spcBef>
                <a:spcPts val="0"/>
              </a:spcBef>
              <a:spcAft>
                <a:spcPts val="0"/>
              </a:spcAft>
              <a:buSzPts val="2400"/>
              <a:buChar char="●"/>
            </a:pPr>
            <a:r>
              <a:rPr lang="af" sz="2400"/>
              <a:t>Daily Work Stations</a:t>
            </a:r>
            <a:endParaRPr sz="2400"/>
          </a:p>
          <a:p>
            <a:pPr marL="457200" lvl="0" indent="-381000" algn="l" rtl="0">
              <a:lnSpc>
                <a:spcPct val="100000"/>
              </a:lnSpc>
              <a:spcBef>
                <a:spcPts val="0"/>
              </a:spcBef>
              <a:spcAft>
                <a:spcPts val="0"/>
              </a:spcAft>
              <a:buSzPts val="2400"/>
              <a:buChar char="●"/>
            </a:pPr>
            <a:r>
              <a:rPr lang="af" sz="2400"/>
              <a:t>Small Group Work</a:t>
            </a:r>
            <a:endParaRPr sz="2400"/>
          </a:p>
          <a:p>
            <a:pPr marL="457200" lvl="0" indent="-381000" algn="l" rtl="0">
              <a:lnSpc>
                <a:spcPct val="100000"/>
              </a:lnSpc>
              <a:spcBef>
                <a:spcPts val="0"/>
              </a:spcBef>
              <a:spcAft>
                <a:spcPts val="0"/>
              </a:spcAft>
              <a:buSzPts val="2400"/>
              <a:buChar char="●"/>
            </a:pPr>
            <a:r>
              <a:rPr lang="af" sz="2400"/>
              <a:t>RtI</a:t>
            </a:r>
            <a:endParaRPr sz="2400"/>
          </a:p>
          <a:p>
            <a:pPr marL="457200" lvl="0" indent="-381000" algn="l" rtl="0">
              <a:lnSpc>
                <a:spcPct val="100000"/>
              </a:lnSpc>
              <a:spcBef>
                <a:spcPts val="0"/>
              </a:spcBef>
              <a:spcAft>
                <a:spcPts val="0"/>
              </a:spcAft>
              <a:buSzPts val="2400"/>
              <a:buChar char="●"/>
            </a:pPr>
            <a:r>
              <a:rPr lang="af" sz="2400"/>
              <a:t>LIPS techniques </a:t>
            </a:r>
            <a:endParaRPr sz="2400"/>
          </a:p>
          <a:p>
            <a:pPr marL="457200" lvl="0" indent="-381000" algn="l" rtl="0">
              <a:lnSpc>
                <a:spcPct val="100000"/>
              </a:lnSpc>
              <a:spcBef>
                <a:spcPts val="0"/>
              </a:spcBef>
              <a:spcAft>
                <a:spcPts val="0"/>
              </a:spcAft>
              <a:buSzPts val="2400"/>
              <a:buChar char="●"/>
            </a:pPr>
            <a:r>
              <a:rPr lang="af" sz="2400"/>
              <a:t>Orton-Gillingham techniques</a:t>
            </a:r>
            <a:endParaRPr sz="2400"/>
          </a:p>
          <a:p>
            <a:pPr marL="457200" lvl="0" indent="-381000" algn="l" rtl="0">
              <a:lnSpc>
                <a:spcPct val="100000"/>
              </a:lnSpc>
              <a:spcBef>
                <a:spcPts val="0"/>
              </a:spcBef>
              <a:spcAft>
                <a:spcPts val="0"/>
              </a:spcAft>
              <a:buSzPts val="2400"/>
              <a:buChar char="●"/>
            </a:pPr>
            <a:r>
              <a:rPr lang="af" sz="2400"/>
              <a:t>Songs and music</a:t>
            </a:r>
            <a:endParaRPr sz="2400"/>
          </a:p>
          <a:p>
            <a:pPr marL="457200" lvl="0" indent="-381000" algn="l" rtl="0">
              <a:lnSpc>
                <a:spcPct val="100000"/>
              </a:lnSpc>
              <a:spcBef>
                <a:spcPts val="0"/>
              </a:spcBef>
              <a:spcAft>
                <a:spcPts val="0"/>
              </a:spcAft>
              <a:buSzPts val="2400"/>
              <a:buChar char="●"/>
            </a:pPr>
            <a:r>
              <a:rPr lang="af" sz="2400"/>
              <a:t>Large/fine motor activities</a:t>
            </a:r>
            <a:endParaRPr sz="2400"/>
          </a:p>
          <a:p>
            <a:pPr marL="0" lvl="0" indent="0" algn="l" rtl="0">
              <a:lnSpc>
                <a:spcPct val="100000"/>
              </a:lnSpc>
              <a:spcBef>
                <a:spcPts val="0"/>
              </a:spcBef>
              <a:spcAft>
                <a:spcPts val="0"/>
              </a:spcAft>
              <a:buNone/>
            </a:pPr>
            <a:endParaRPr sz="2400"/>
          </a:p>
          <a:p>
            <a:pPr marL="0" lvl="0" indent="0" algn="l" rtl="0">
              <a:lnSpc>
                <a:spcPct val="100000"/>
              </a:lnSpc>
              <a:spcBef>
                <a:spcPts val="0"/>
              </a:spcBef>
              <a:spcAft>
                <a:spcPts val="0"/>
              </a:spcAft>
              <a:buNone/>
            </a:pPr>
            <a:endParaRPr sz="2400"/>
          </a:p>
          <a:p>
            <a:pPr marL="0" lvl="0" indent="0" algn="l" rtl="0">
              <a:lnSpc>
                <a:spcPct val="100000"/>
              </a:lnSpc>
              <a:spcBef>
                <a:spcPts val="0"/>
              </a:spcBef>
              <a:spcAft>
                <a:spcPts val="0"/>
              </a:spcAft>
              <a:buNone/>
            </a:pPr>
            <a:endParaRPr sz="2400"/>
          </a:p>
          <a:p>
            <a:pPr marL="0" lvl="0" indent="0" algn="l" rtl="0">
              <a:lnSpc>
                <a:spcPct val="100000"/>
              </a:lnSpc>
              <a:spcBef>
                <a:spcPts val="0"/>
              </a:spcBef>
              <a:spcAft>
                <a:spcPts val="0"/>
              </a:spcAft>
              <a:buNone/>
            </a:pPr>
            <a:endParaRPr sz="2000">
              <a:solidFill>
                <a:srgbClr val="CC0000"/>
              </a:solidFil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5"/>
          <p:cNvSpPr txBox="1">
            <a:spLocks noGrp="1"/>
          </p:cNvSpPr>
          <p:nvPr>
            <p:ph type="title"/>
          </p:nvPr>
        </p:nvSpPr>
        <p:spPr>
          <a:xfrm>
            <a:off x="116075" y="1305875"/>
            <a:ext cx="4438200" cy="3167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5000" b="1">
              <a:solidFill>
                <a:srgbClr val="CC0000"/>
              </a:solidFill>
            </a:endParaRPr>
          </a:p>
          <a:p>
            <a:pPr marL="0" lvl="0" indent="0" algn="l" rtl="0">
              <a:spcBef>
                <a:spcPts val="0"/>
              </a:spcBef>
              <a:spcAft>
                <a:spcPts val="0"/>
              </a:spcAft>
              <a:buNone/>
            </a:pPr>
            <a:r>
              <a:rPr lang="af" sz="5000" b="1">
                <a:solidFill>
                  <a:srgbClr val="FF0000"/>
                </a:solidFill>
              </a:rPr>
              <a:t>Kindergarten</a:t>
            </a:r>
            <a:endParaRPr sz="5000" b="1">
              <a:solidFill>
                <a:srgbClr val="FF0000"/>
              </a:solidFill>
            </a:endParaRPr>
          </a:p>
          <a:p>
            <a:pPr marL="0" lvl="0" indent="0" algn="l" rtl="0">
              <a:spcBef>
                <a:spcPts val="0"/>
              </a:spcBef>
              <a:spcAft>
                <a:spcPts val="0"/>
              </a:spcAft>
              <a:buNone/>
            </a:pPr>
            <a:r>
              <a:rPr lang="af">
                <a:solidFill>
                  <a:srgbClr val="FF0000"/>
                </a:solidFill>
              </a:rPr>
              <a:t>Assessments:</a:t>
            </a:r>
            <a:endParaRPr>
              <a:solidFill>
                <a:srgbClr val="FF0000"/>
              </a:solidFill>
            </a:endParaRPr>
          </a:p>
          <a:p>
            <a:pPr marL="457200" lvl="0" indent="-342900" algn="l" rtl="0">
              <a:lnSpc>
                <a:spcPct val="115000"/>
              </a:lnSpc>
              <a:spcBef>
                <a:spcPts val="0"/>
              </a:spcBef>
              <a:spcAft>
                <a:spcPts val="0"/>
              </a:spcAft>
              <a:buSzPts val="1800"/>
              <a:buChar char="●"/>
            </a:pPr>
            <a:r>
              <a:rPr lang="af" sz="2000"/>
              <a:t>Report card sent home each quarter</a:t>
            </a:r>
            <a:endParaRPr sz="2000"/>
          </a:p>
          <a:p>
            <a:pPr marL="457200" lvl="0" indent="-355600" algn="l" rtl="0">
              <a:lnSpc>
                <a:spcPct val="115000"/>
              </a:lnSpc>
              <a:spcBef>
                <a:spcPts val="0"/>
              </a:spcBef>
              <a:spcAft>
                <a:spcPts val="0"/>
              </a:spcAft>
              <a:buSzPts val="2000"/>
              <a:buChar char="●"/>
            </a:pPr>
            <a:r>
              <a:rPr lang="af" sz="2000"/>
              <a:t>Midterms sent home as needed</a:t>
            </a:r>
            <a:endParaRPr sz="2000"/>
          </a:p>
          <a:p>
            <a:pPr marL="457200" lvl="0" indent="-355600" algn="l" rtl="0">
              <a:lnSpc>
                <a:spcPct val="115000"/>
              </a:lnSpc>
              <a:spcBef>
                <a:spcPts val="0"/>
              </a:spcBef>
              <a:spcAft>
                <a:spcPts val="0"/>
              </a:spcAft>
              <a:buSzPts val="2000"/>
              <a:buChar char="●"/>
            </a:pPr>
            <a:r>
              <a:rPr lang="af" sz="2000"/>
              <a:t>Quarterly Reading &amp; Math common assessments</a:t>
            </a:r>
            <a:endParaRPr sz="2000"/>
          </a:p>
          <a:p>
            <a:pPr marL="457200" lvl="0" indent="-355600" algn="l" rtl="0">
              <a:lnSpc>
                <a:spcPct val="115000"/>
              </a:lnSpc>
              <a:spcBef>
                <a:spcPts val="0"/>
              </a:spcBef>
              <a:spcAft>
                <a:spcPts val="0"/>
              </a:spcAft>
              <a:buSzPts val="2000"/>
              <a:buChar char="●"/>
            </a:pPr>
            <a:r>
              <a:rPr lang="af" sz="2000"/>
              <a:t>Star Early Literacy </a:t>
            </a:r>
            <a:endParaRPr sz="2000"/>
          </a:p>
          <a:p>
            <a:pPr marL="457200" lvl="0" indent="-355600" algn="l" rtl="0">
              <a:lnSpc>
                <a:spcPct val="115000"/>
              </a:lnSpc>
              <a:spcBef>
                <a:spcPts val="0"/>
              </a:spcBef>
              <a:spcAft>
                <a:spcPts val="0"/>
              </a:spcAft>
              <a:buSzPts val="2000"/>
              <a:buChar char="●"/>
            </a:pPr>
            <a:r>
              <a:rPr lang="af" sz="2000"/>
              <a:t>Observation</a:t>
            </a:r>
            <a:endParaRPr sz="2000"/>
          </a:p>
          <a:p>
            <a:pPr marL="457200" lvl="0" indent="-355600" algn="l" rtl="0">
              <a:lnSpc>
                <a:spcPct val="115000"/>
              </a:lnSpc>
              <a:spcBef>
                <a:spcPts val="0"/>
              </a:spcBef>
              <a:spcAft>
                <a:spcPts val="0"/>
              </a:spcAft>
              <a:buSzPts val="2000"/>
              <a:buChar char="●"/>
            </a:pPr>
            <a:r>
              <a:rPr lang="af" sz="2000"/>
              <a:t>DIBELS Progress monitoring</a:t>
            </a:r>
            <a:endParaRPr sz="20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18" name="Google Shape;218;p35"/>
          <p:cNvSpPr txBox="1">
            <a:spLocks noGrp="1"/>
          </p:cNvSpPr>
          <p:nvPr>
            <p:ph type="body" idx="2"/>
          </p:nvPr>
        </p:nvSpPr>
        <p:spPr>
          <a:xfrm>
            <a:off x="4901150" y="427575"/>
            <a:ext cx="3944700" cy="42186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r>
              <a:rPr lang="af" sz="4200">
                <a:solidFill>
                  <a:srgbClr val="FF0000"/>
                </a:solidFill>
              </a:rPr>
              <a:t>Homework Expectations:</a:t>
            </a:r>
            <a:endParaRPr sz="1000">
              <a:solidFill>
                <a:srgbClr val="FF0000"/>
              </a:solidFill>
            </a:endParaRPr>
          </a:p>
          <a:p>
            <a:pPr marL="0" lvl="0" indent="0" algn="l" rtl="0">
              <a:lnSpc>
                <a:spcPct val="100000"/>
              </a:lnSpc>
              <a:spcBef>
                <a:spcPts val="0"/>
              </a:spcBef>
              <a:spcAft>
                <a:spcPts val="0"/>
              </a:spcAft>
              <a:buNone/>
            </a:pPr>
            <a:endParaRPr sz="1000">
              <a:solidFill>
                <a:srgbClr val="CC0000"/>
              </a:solidFill>
            </a:endParaRPr>
          </a:p>
          <a:p>
            <a:pPr marL="457200" lvl="0" indent="-342900" algn="l" rtl="0">
              <a:spcBef>
                <a:spcPts val="0"/>
              </a:spcBef>
              <a:spcAft>
                <a:spcPts val="0"/>
              </a:spcAft>
              <a:buSzPts val="1800"/>
              <a:buChar char="●"/>
            </a:pPr>
            <a:r>
              <a:rPr lang="af"/>
              <a:t>Read DAILY (read to, read with, read independently)</a:t>
            </a:r>
            <a:endParaRPr/>
          </a:p>
          <a:p>
            <a:pPr marL="457200" lvl="0" indent="-342900" algn="l" rtl="0">
              <a:spcBef>
                <a:spcPts val="0"/>
              </a:spcBef>
              <a:spcAft>
                <a:spcPts val="0"/>
              </a:spcAft>
              <a:buSzPts val="1800"/>
              <a:buChar char="●"/>
            </a:pPr>
            <a:r>
              <a:rPr lang="af"/>
              <a:t>Weekly Take-Home readers</a:t>
            </a:r>
            <a:endParaRPr/>
          </a:p>
          <a:p>
            <a:pPr marL="457200" lvl="0" indent="-342900" algn="l" rtl="0">
              <a:spcBef>
                <a:spcPts val="0"/>
              </a:spcBef>
              <a:spcAft>
                <a:spcPts val="0"/>
              </a:spcAft>
              <a:buSzPts val="1800"/>
              <a:buChar char="●"/>
            </a:pPr>
            <a:r>
              <a:rPr lang="af"/>
              <a:t>Play games as a family</a:t>
            </a:r>
            <a:endParaRPr/>
          </a:p>
          <a:p>
            <a:pPr marL="457200" lvl="0" indent="-342900" algn="l" rtl="0">
              <a:spcBef>
                <a:spcPts val="0"/>
              </a:spcBef>
              <a:spcAft>
                <a:spcPts val="0"/>
              </a:spcAft>
              <a:buSzPts val="1800"/>
              <a:buChar char="●"/>
            </a:pPr>
            <a:r>
              <a:rPr lang="af"/>
              <a:t>Review Sight Words daily</a:t>
            </a:r>
            <a:endParaRPr/>
          </a:p>
          <a:p>
            <a:pPr marL="457200" lvl="0" indent="-342900" algn="l" rtl="0">
              <a:spcBef>
                <a:spcPts val="0"/>
              </a:spcBef>
              <a:spcAft>
                <a:spcPts val="0"/>
              </a:spcAft>
              <a:buSzPts val="1800"/>
              <a:buChar char="●"/>
            </a:pPr>
            <a:r>
              <a:rPr lang="af"/>
              <a:t>Weekly math and reading/writing homework to review previously learned skills.</a:t>
            </a:r>
            <a:endParaRPr/>
          </a:p>
          <a:p>
            <a:pPr marL="457200" lvl="0" indent="-342900" algn="l" rtl="0">
              <a:spcBef>
                <a:spcPts val="0"/>
              </a:spcBef>
              <a:spcAft>
                <a:spcPts val="0"/>
              </a:spcAft>
              <a:buSzPts val="1800"/>
              <a:buChar char="●"/>
            </a:pPr>
            <a:r>
              <a:rPr lang="af"/>
              <a:t>Homework should take no more than 10-15 minutes per night.</a:t>
            </a:r>
            <a:endParaRPr/>
          </a:p>
          <a:p>
            <a:pPr marL="0" lvl="0" indent="0" algn="l" rtl="0">
              <a:spcBef>
                <a:spcPts val="1600"/>
              </a:spcBef>
              <a:spcAft>
                <a:spcPts val="160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6"/>
          <p:cNvSpPr txBox="1"/>
          <p:nvPr/>
        </p:nvSpPr>
        <p:spPr>
          <a:xfrm>
            <a:off x="4621325" y="75450"/>
            <a:ext cx="4395600" cy="5068200"/>
          </a:xfrm>
          <a:prstGeom prst="rect">
            <a:avLst/>
          </a:prstGeom>
          <a:noFill/>
          <a:ln>
            <a:noFill/>
          </a:ln>
        </p:spPr>
        <p:txBody>
          <a:bodyPr spcFirstLastPara="1" wrap="square" lIns="91425" tIns="91425" rIns="91425" bIns="91425" anchor="t" anchorCtr="0">
            <a:noAutofit/>
          </a:bodyPr>
          <a:lstStyle/>
          <a:p>
            <a:pPr marL="457200" lvl="0" indent="-330200" algn="l" rtl="0">
              <a:lnSpc>
                <a:spcPct val="138000"/>
              </a:lnSpc>
              <a:spcBef>
                <a:spcPts val="0"/>
              </a:spcBef>
              <a:spcAft>
                <a:spcPts val="0"/>
              </a:spcAft>
              <a:buClr>
                <a:schemeClr val="dk1"/>
              </a:buClr>
              <a:buSzPts val="1600"/>
              <a:buChar char="●"/>
            </a:pPr>
            <a:r>
              <a:rPr lang="af" sz="1600" b="1">
                <a:solidFill>
                  <a:schemeClr val="dk1"/>
                </a:solidFill>
              </a:rPr>
              <a:t>4 Exceeding</a:t>
            </a:r>
            <a:r>
              <a:rPr lang="af" sz="1600">
                <a:solidFill>
                  <a:schemeClr val="dk1"/>
                </a:solidFill>
              </a:rPr>
              <a:t> - Student is working above grade-level expectations.</a:t>
            </a:r>
            <a:endParaRPr sz="1600">
              <a:solidFill>
                <a:schemeClr val="dk1"/>
              </a:solidFill>
            </a:endParaRPr>
          </a:p>
          <a:p>
            <a:pPr marL="457200" lvl="0" indent="0" algn="l" rtl="0">
              <a:lnSpc>
                <a:spcPct val="138000"/>
              </a:lnSpc>
              <a:spcBef>
                <a:spcPts val="0"/>
              </a:spcBef>
              <a:spcAft>
                <a:spcPts val="0"/>
              </a:spcAft>
              <a:buNone/>
            </a:pPr>
            <a:endParaRPr sz="1600">
              <a:solidFill>
                <a:schemeClr val="dk1"/>
              </a:solidFill>
            </a:endParaRPr>
          </a:p>
          <a:p>
            <a:pPr marL="457200" lvl="0" indent="-330200" algn="l" rtl="0">
              <a:lnSpc>
                <a:spcPct val="138000"/>
              </a:lnSpc>
              <a:spcBef>
                <a:spcPts val="0"/>
              </a:spcBef>
              <a:spcAft>
                <a:spcPts val="0"/>
              </a:spcAft>
              <a:buClr>
                <a:schemeClr val="dk1"/>
              </a:buClr>
              <a:buSzPts val="1600"/>
              <a:buChar char="●"/>
            </a:pPr>
            <a:r>
              <a:rPr lang="af" sz="1600" b="1">
                <a:solidFill>
                  <a:schemeClr val="dk1"/>
                </a:solidFill>
              </a:rPr>
              <a:t>3 Established</a:t>
            </a:r>
            <a:r>
              <a:rPr lang="af" sz="1600">
                <a:solidFill>
                  <a:schemeClr val="dk1"/>
                </a:solidFill>
              </a:rPr>
              <a:t> - Student is consistently mastering current grade-level expectations.</a:t>
            </a:r>
            <a:endParaRPr sz="1600">
              <a:solidFill>
                <a:schemeClr val="dk1"/>
              </a:solidFill>
            </a:endParaRPr>
          </a:p>
          <a:p>
            <a:pPr marL="0" lvl="0" indent="0" algn="l" rtl="0">
              <a:lnSpc>
                <a:spcPct val="138000"/>
              </a:lnSpc>
              <a:spcBef>
                <a:spcPts val="0"/>
              </a:spcBef>
              <a:spcAft>
                <a:spcPts val="0"/>
              </a:spcAft>
              <a:buNone/>
            </a:pPr>
            <a:endParaRPr sz="1600">
              <a:solidFill>
                <a:schemeClr val="dk1"/>
              </a:solidFill>
            </a:endParaRPr>
          </a:p>
          <a:p>
            <a:pPr marL="457200" lvl="0" indent="-330200" algn="l" rtl="0">
              <a:lnSpc>
                <a:spcPct val="138000"/>
              </a:lnSpc>
              <a:spcBef>
                <a:spcPts val="0"/>
              </a:spcBef>
              <a:spcAft>
                <a:spcPts val="0"/>
              </a:spcAft>
              <a:buClr>
                <a:schemeClr val="dk1"/>
              </a:buClr>
              <a:buSzPts val="1600"/>
              <a:buChar char="●"/>
            </a:pPr>
            <a:r>
              <a:rPr lang="af" sz="1600" b="1">
                <a:solidFill>
                  <a:schemeClr val="dk1"/>
                </a:solidFill>
              </a:rPr>
              <a:t>2 Emerging</a:t>
            </a:r>
            <a:r>
              <a:rPr lang="af" sz="1600">
                <a:solidFill>
                  <a:schemeClr val="dk1"/>
                </a:solidFill>
              </a:rPr>
              <a:t> - Student is making progress towards mastery of current grade-level expectations.  </a:t>
            </a:r>
            <a:endParaRPr sz="1600">
              <a:solidFill>
                <a:schemeClr val="dk1"/>
              </a:solidFill>
            </a:endParaRPr>
          </a:p>
          <a:p>
            <a:pPr marL="0" lvl="0" indent="0" algn="l" rtl="0">
              <a:lnSpc>
                <a:spcPct val="138000"/>
              </a:lnSpc>
              <a:spcBef>
                <a:spcPts val="0"/>
              </a:spcBef>
              <a:spcAft>
                <a:spcPts val="0"/>
              </a:spcAft>
              <a:buNone/>
            </a:pPr>
            <a:endParaRPr sz="1600">
              <a:solidFill>
                <a:schemeClr val="dk1"/>
              </a:solidFill>
            </a:endParaRPr>
          </a:p>
          <a:p>
            <a:pPr marL="457200" lvl="0" indent="-330200" algn="l" rtl="0">
              <a:lnSpc>
                <a:spcPct val="138000"/>
              </a:lnSpc>
              <a:spcBef>
                <a:spcPts val="0"/>
              </a:spcBef>
              <a:spcAft>
                <a:spcPts val="0"/>
              </a:spcAft>
              <a:buClr>
                <a:schemeClr val="dk1"/>
              </a:buClr>
              <a:buSzPts val="1600"/>
              <a:buChar char="●"/>
            </a:pPr>
            <a:r>
              <a:rPr lang="af" sz="1600" b="1">
                <a:solidFill>
                  <a:schemeClr val="dk1"/>
                </a:solidFill>
              </a:rPr>
              <a:t>1 Deficit</a:t>
            </a:r>
            <a:r>
              <a:rPr lang="af" sz="1600">
                <a:solidFill>
                  <a:schemeClr val="dk1"/>
                </a:solidFill>
              </a:rPr>
              <a:t> - Student has yet to meet current grade-level expectations and is not making satisfactory progress towards meeting them. </a:t>
            </a:r>
            <a:endParaRPr sz="1600">
              <a:solidFill>
                <a:schemeClr val="dk1"/>
              </a:solidFill>
            </a:endParaRPr>
          </a:p>
          <a:p>
            <a:pPr marL="0" lvl="0" indent="0" algn="l" rtl="0">
              <a:spcBef>
                <a:spcPts val="0"/>
              </a:spcBef>
              <a:spcAft>
                <a:spcPts val="0"/>
              </a:spcAft>
              <a:buNone/>
            </a:pPr>
            <a:endParaRPr/>
          </a:p>
        </p:txBody>
      </p:sp>
      <p:sp>
        <p:nvSpPr>
          <p:cNvPr id="224" name="Google Shape;224;p36"/>
          <p:cNvSpPr txBox="1"/>
          <p:nvPr/>
        </p:nvSpPr>
        <p:spPr>
          <a:xfrm>
            <a:off x="176075" y="157175"/>
            <a:ext cx="4263300" cy="4741200"/>
          </a:xfrm>
          <a:prstGeom prst="rect">
            <a:avLst/>
          </a:prstGeom>
          <a:noFill/>
          <a:ln>
            <a:noFill/>
          </a:ln>
        </p:spPr>
        <p:txBody>
          <a:bodyPr spcFirstLastPara="1" wrap="square" lIns="91425" tIns="91425" rIns="91425" bIns="91425" anchor="t" anchorCtr="0">
            <a:noAutofit/>
          </a:bodyPr>
          <a:lstStyle/>
          <a:p>
            <a:pPr marL="0" lvl="0" indent="0" algn="l" rtl="0">
              <a:lnSpc>
                <a:spcPct val="138000"/>
              </a:lnSpc>
              <a:spcBef>
                <a:spcPts val="0"/>
              </a:spcBef>
              <a:spcAft>
                <a:spcPts val="0"/>
              </a:spcAft>
              <a:buNone/>
            </a:pPr>
            <a:r>
              <a:rPr lang="af" sz="5000" b="1">
                <a:solidFill>
                  <a:srgbClr val="FF0000"/>
                </a:solidFill>
              </a:rPr>
              <a:t>Kindergarten</a:t>
            </a:r>
            <a:r>
              <a:rPr lang="af" sz="2400" b="1">
                <a:solidFill>
                  <a:srgbClr val="FF0000"/>
                </a:solidFill>
              </a:rPr>
              <a:t>Report card and grading:</a:t>
            </a:r>
            <a:endParaRPr sz="2400" b="1">
              <a:solidFill>
                <a:srgbClr val="FF0000"/>
              </a:solidFill>
            </a:endParaRPr>
          </a:p>
          <a:p>
            <a:pPr marL="0" lvl="0" indent="0" algn="l" rtl="0">
              <a:lnSpc>
                <a:spcPct val="138000"/>
              </a:lnSpc>
              <a:spcBef>
                <a:spcPts val="0"/>
              </a:spcBef>
              <a:spcAft>
                <a:spcPts val="0"/>
              </a:spcAft>
              <a:buNone/>
            </a:pPr>
            <a:r>
              <a:rPr lang="af" sz="1600">
                <a:solidFill>
                  <a:schemeClr val="dk1"/>
                </a:solidFill>
              </a:rPr>
              <a:t>All kindergarten  teachers in the district use a Standards-Based Grading system.  Throughout each quarter we will collect data of each student’s achievement through student work, performance tasks, observations, and end of quarter assessments.  Achievement is identified through a 4, 3, 2, and 1 number system on quarterly report cards.  </a:t>
            </a:r>
            <a:endParaRPr sz="1600">
              <a:solidFill>
                <a:schemeClr val="dk1"/>
              </a:solidFill>
            </a:endParaRPr>
          </a:p>
          <a:p>
            <a:pPr marL="0" lvl="0" indent="0" algn="l" rtl="0">
              <a:spcBef>
                <a:spcPts val="0"/>
              </a:spcBef>
              <a:spcAft>
                <a:spcPts val="0"/>
              </a:spcAft>
              <a:buNone/>
            </a:pPr>
            <a:endParaRPr sz="15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7"/>
          <p:cNvSpPr txBox="1">
            <a:spLocks noGrp="1"/>
          </p:cNvSpPr>
          <p:nvPr>
            <p:ph type="title"/>
          </p:nvPr>
        </p:nvSpPr>
        <p:spPr>
          <a:xfrm>
            <a:off x="116075" y="2404150"/>
            <a:ext cx="4438200" cy="122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5000" b="1">
              <a:solidFill>
                <a:srgbClr val="CC0000"/>
              </a:solidFill>
            </a:endParaRPr>
          </a:p>
          <a:p>
            <a:pPr marL="0" lvl="0" indent="0" algn="l" rtl="0">
              <a:spcBef>
                <a:spcPts val="0"/>
              </a:spcBef>
              <a:spcAft>
                <a:spcPts val="0"/>
              </a:spcAft>
              <a:buNone/>
            </a:pPr>
            <a:r>
              <a:rPr lang="af" sz="5000" b="1">
                <a:solidFill>
                  <a:srgbClr val="FF0000"/>
                </a:solidFill>
              </a:rPr>
              <a:t>Kindergarten</a:t>
            </a:r>
            <a:endParaRPr sz="5000" b="1">
              <a:solidFill>
                <a:srgbClr val="FF0000"/>
              </a:solidFill>
            </a:endParaRPr>
          </a:p>
          <a:p>
            <a:pPr marL="0" lvl="0" indent="0" algn="l" rtl="0">
              <a:lnSpc>
                <a:spcPct val="138000"/>
              </a:lnSpc>
              <a:spcBef>
                <a:spcPts val="0"/>
              </a:spcBef>
              <a:spcAft>
                <a:spcPts val="0"/>
              </a:spcAft>
              <a:buClr>
                <a:srgbClr val="000000"/>
              </a:buClr>
              <a:buSzPts val="1100"/>
              <a:buNone/>
            </a:pPr>
            <a:r>
              <a:rPr lang="af" sz="2200">
                <a:solidFill>
                  <a:srgbClr val="FF0000"/>
                </a:solidFill>
              </a:rPr>
              <a:t>Guest Speakers/ Special projects:</a:t>
            </a:r>
            <a:endParaRPr sz="2200">
              <a:solidFill>
                <a:srgbClr val="FF0000"/>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Fire Department </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Karen Blasdel for Dental month</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Disability awareness month</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LPLD Outreach Reading Program</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100th day celebration</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Read Across America week</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Thanksgiving break”feast”</a:t>
            </a:r>
            <a:endParaRPr sz="2000">
              <a:solidFill>
                <a:srgbClr val="FFFFFF"/>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30" name="Google Shape;230;p37"/>
          <p:cNvSpPr txBox="1">
            <a:spLocks noGrp="1"/>
          </p:cNvSpPr>
          <p:nvPr>
            <p:ph type="body" idx="2"/>
          </p:nvPr>
        </p:nvSpPr>
        <p:spPr>
          <a:xfrm>
            <a:off x="4728500" y="812750"/>
            <a:ext cx="4238100" cy="3695100"/>
          </a:xfrm>
          <a:prstGeom prst="rect">
            <a:avLst/>
          </a:prstGeom>
        </p:spPr>
        <p:txBody>
          <a:bodyPr spcFirstLastPara="1" wrap="square" lIns="91425" tIns="91425" rIns="91425" bIns="91425" anchor="ctr" anchorCtr="0">
            <a:noAutofit/>
          </a:bodyPr>
          <a:lstStyle/>
          <a:p>
            <a:pPr marL="0" lvl="0" indent="0" algn="l" rtl="0">
              <a:lnSpc>
                <a:spcPct val="138000"/>
              </a:lnSpc>
              <a:spcBef>
                <a:spcPts val="0"/>
              </a:spcBef>
              <a:spcAft>
                <a:spcPts val="0"/>
              </a:spcAft>
              <a:buNone/>
            </a:pPr>
            <a:endParaRPr sz="3000" b="1">
              <a:solidFill>
                <a:srgbClr val="FF590A"/>
              </a:solidFill>
            </a:endParaRPr>
          </a:p>
          <a:p>
            <a:pPr marL="0" lvl="0" indent="0" algn="l" rtl="0">
              <a:lnSpc>
                <a:spcPct val="138000"/>
              </a:lnSpc>
              <a:spcBef>
                <a:spcPts val="0"/>
              </a:spcBef>
              <a:spcAft>
                <a:spcPts val="0"/>
              </a:spcAft>
              <a:buNone/>
            </a:pPr>
            <a:r>
              <a:rPr lang="af" sz="3000" b="1">
                <a:solidFill>
                  <a:srgbClr val="FF0000"/>
                </a:solidFill>
              </a:rPr>
              <a:t>Field Trips:</a:t>
            </a:r>
            <a:endParaRPr sz="3000" b="1">
              <a:solidFill>
                <a:srgbClr val="FF0000"/>
              </a:solidFill>
            </a:endParaRPr>
          </a:p>
          <a:p>
            <a:pPr marL="0" lvl="0" indent="0" algn="l" rtl="0">
              <a:lnSpc>
                <a:spcPct val="138000"/>
              </a:lnSpc>
              <a:spcBef>
                <a:spcPts val="0"/>
              </a:spcBef>
              <a:spcAft>
                <a:spcPts val="0"/>
              </a:spcAft>
              <a:buNone/>
            </a:pPr>
            <a:r>
              <a:rPr lang="af" b="1">
                <a:solidFill>
                  <a:srgbClr val="FF0000"/>
                </a:solidFill>
              </a:rPr>
              <a:t>*Field Trips could change</a:t>
            </a:r>
            <a:endParaRPr b="1">
              <a:solidFill>
                <a:srgbClr val="FF0000"/>
              </a:solidFill>
            </a:endParaRPr>
          </a:p>
          <a:p>
            <a:pPr marL="0" lvl="0" indent="0" algn="l" rtl="0">
              <a:lnSpc>
                <a:spcPct val="138000"/>
              </a:lnSpc>
              <a:spcBef>
                <a:spcPts val="0"/>
              </a:spcBef>
              <a:spcAft>
                <a:spcPts val="0"/>
              </a:spcAft>
              <a:buNone/>
            </a:pPr>
            <a:r>
              <a:rPr lang="af" sz="2400" b="1" u="sng"/>
              <a:t>Fall</a:t>
            </a:r>
            <a:r>
              <a:rPr lang="af" sz="3000" b="1"/>
              <a:t> </a:t>
            </a:r>
            <a:endParaRPr sz="3000" b="1"/>
          </a:p>
          <a:p>
            <a:pPr marL="457200" lvl="0" indent="-368300" algn="l" rtl="0">
              <a:lnSpc>
                <a:spcPct val="100000"/>
              </a:lnSpc>
              <a:spcBef>
                <a:spcPts val="0"/>
              </a:spcBef>
              <a:spcAft>
                <a:spcPts val="0"/>
              </a:spcAft>
              <a:buClr>
                <a:srgbClr val="F3F3F3"/>
              </a:buClr>
              <a:buSzPts val="2200"/>
              <a:buChar char="●"/>
            </a:pPr>
            <a:r>
              <a:rPr lang="af" sz="2200"/>
              <a:t>Bright Community Field Trip</a:t>
            </a:r>
            <a:endParaRPr sz="2200"/>
          </a:p>
          <a:p>
            <a:pPr marL="0" lvl="0" indent="0" algn="l" rtl="0">
              <a:lnSpc>
                <a:spcPct val="100000"/>
              </a:lnSpc>
              <a:spcBef>
                <a:spcPts val="0"/>
              </a:spcBef>
              <a:spcAft>
                <a:spcPts val="0"/>
              </a:spcAft>
              <a:buNone/>
            </a:pPr>
            <a:endParaRPr sz="2200"/>
          </a:p>
          <a:p>
            <a:pPr marL="457200" lvl="0" indent="-368300" algn="l" rtl="0">
              <a:lnSpc>
                <a:spcPct val="100000"/>
              </a:lnSpc>
              <a:spcBef>
                <a:spcPts val="0"/>
              </a:spcBef>
              <a:spcAft>
                <a:spcPts val="0"/>
              </a:spcAft>
              <a:buSzPts val="2200"/>
              <a:buChar char="●"/>
            </a:pPr>
            <a:r>
              <a:rPr lang="af" sz="2200"/>
              <a:t>Wendel Farms</a:t>
            </a:r>
            <a:endParaRPr sz="2200"/>
          </a:p>
          <a:p>
            <a:pPr marL="0" lvl="0" indent="0" algn="l" rtl="0">
              <a:lnSpc>
                <a:spcPct val="100000"/>
              </a:lnSpc>
              <a:spcBef>
                <a:spcPts val="0"/>
              </a:spcBef>
              <a:spcAft>
                <a:spcPts val="0"/>
              </a:spcAft>
              <a:buNone/>
            </a:pPr>
            <a:endParaRPr sz="2400"/>
          </a:p>
          <a:p>
            <a:pPr marL="0" lvl="0" indent="0" algn="l" rtl="0">
              <a:lnSpc>
                <a:spcPct val="100000"/>
              </a:lnSpc>
              <a:spcBef>
                <a:spcPts val="0"/>
              </a:spcBef>
              <a:spcAft>
                <a:spcPts val="0"/>
              </a:spcAft>
              <a:buNone/>
            </a:pPr>
            <a:r>
              <a:rPr lang="af" sz="2400" u="sng"/>
              <a:t>Spring</a:t>
            </a:r>
            <a:endParaRPr sz="2400" u="sng"/>
          </a:p>
          <a:p>
            <a:pPr marL="0" lvl="0" indent="0" algn="l" rtl="0">
              <a:lnSpc>
                <a:spcPct val="100000"/>
              </a:lnSpc>
              <a:spcBef>
                <a:spcPts val="0"/>
              </a:spcBef>
              <a:spcAft>
                <a:spcPts val="0"/>
              </a:spcAft>
              <a:buNone/>
            </a:pPr>
            <a:endParaRPr sz="2400"/>
          </a:p>
          <a:p>
            <a:pPr marL="457200" lvl="0" indent="-368300" algn="l" rtl="0">
              <a:lnSpc>
                <a:spcPct val="100000"/>
              </a:lnSpc>
              <a:spcBef>
                <a:spcPts val="0"/>
              </a:spcBef>
              <a:spcAft>
                <a:spcPts val="0"/>
              </a:spcAft>
              <a:buSzPts val="2200"/>
              <a:buChar char="●"/>
            </a:pPr>
            <a:r>
              <a:rPr lang="af" sz="2200"/>
              <a:t>Cincinnati Children’s Museum</a:t>
            </a:r>
            <a:endParaRPr sz="2200"/>
          </a:p>
          <a:p>
            <a:pPr marL="0" lvl="0" indent="0" algn="l" rtl="0">
              <a:spcBef>
                <a:spcPts val="0"/>
              </a:spcBef>
              <a:spcAft>
                <a:spcPts val="1600"/>
              </a:spcAft>
              <a:buNone/>
            </a:pPr>
            <a:endParaRPr sz="1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8"/>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1st Grade</a:t>
            </a:r>
            <a:endParaRPr>
              <a:solidFill>
                <a:srgbClr val="FF0000"/>
              </a:solidFill>
            </a:endParaRPr>
          </a:p>
          <a:p>
            <a:pPr marL="0" lvl="0" indent="0" algn="l" rtl="0">
              <a:spcBef>
                <a:spcPts val="0"/>
              </a:spcBef>
              <a:spcAft>
                <a:spcPts val="0"/>
              </a:spcAft>
              <a:buNone/>
            </a:pPr>
            <a:r>
              <a:rPr lang="af">
                <a:solidFill>
                  <a:srgbClr val="FF0000"/>
                </a:solidFill>
              </a:rPr>
              <a:t>Teachers:</a:t>
            </a:r>
            <a:endParaRPr>
              <a:solidFill>
                <a:srgbClr val="FF0000"/>
              </a:solidFill>
            </a:endParaRPr>
          </a:p>
          <a:p>
            <a:pPr marL="0" lvl="0" indent="0" algn="l" rtl="0">
              <a:spcBef>
                <a:spcPts val="0"/>
              </a:spcBef>
              <a:spcAft>
                <a:spcPts val="0"/>
              </a:spcAft>
              <a:buNone/>
            </a:pPr>
            <a:r>
              <a:rPr lang="af" sz="2500"/>
              <a:t>Melanie Messmore</a:t>
            </a:r>
            <a:endParaRPr sz="2500"/>
          </a:p>
          <a:p>
            <a:pPr marL="0" lvl="0" indent="0" algn="l" rtl="0">
              <a:spcBef>
                <a:spcPts val="0"/>
              </a:spcBef>
              <a:spcAft>
                <a:spcPts val="0"/>
              </a:spcAft>
              <a:buNone/>
            </a:pPr>
            <a:r>
              <a:rPr lang="af" sz="2500"/>
              <a:t>Lauren Franks</a:t>
            </a:r>
            <a:endParaRPr sz="2500"/>
          </a:p>
          <a:p>
            <a:pPr marL="0" lvl="0" indent="0" algn="l" rtl="0">
              <a:spcBef>
                <a:spcPts val="0"/>
              </a:spcBef>
              <a:spcAft>
                <a:spcPts val="0"/>
              </a:spcAft>
              <a:buNone/>
            </a:pPr>
            <a:r>
              <a:rPr lang="af" sz="2500"/>
              <a:t>Olivia McAdams</a:t>
            </a:r>
            <a:endParaRPr sz="2500"/>
          </a:p>
          <a:p>
            <a:pPr marL="0" lvl="0" indent="0" algn="l" rtl="0">
              <a:spcBef>
                <a:spcPts val="0"/>
              </a:spcBef>
              <a:spcAft>
                <a:spcPts val="0"/>
              </a:spcAft>
              <a:buNone/>
            </a:pPr>
            <a:r>
              <a:rPr lang="af" sz="2500"/>
              <a:t>Melissa Dennis</a:t>
            </a:r>
            <a:endParaRPr sz="2500"/>
          </a:p>
          <a:p>
            <a:pPr marL="0" lvl="0" indent="0" algn="l" rtl="0">
              <a:spcBef>
                <a:spcPts val="0"/>
              </a:spcBef>
              <a:spcAft>
                <a:spcPts val="0"/>
              </a:spcAft>
              <a:buNone/>
            </a:pPr>
            <a:r>
              <a:rPr lang="af" sz="2500"/>
              <a:t>Glenda Baker</a:t>
            </a:r>
            <a:endParaRPr sz="2000"/>
          </a:p>
          <a:p>
            <a:pPr marL="0" lvl="0" indent="0" algn="ctr" rtl="0">
              <a:spcBef>
                <a:spcPts val="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36" name="Google Shape;236;p38"/>
          <p:cNvSpPr txBox="1"/>
          <p:nvPr/>
        </p:nvSpPr>
        <p:spPr>
          <a:xfrm>
            <a:off x="4741350" y="178225"/>
            <a:ext cx="4161900" cy="4884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200" b="1">
              <a:solidFill>
                <a:srgbClr val="CC0000"/>
              </a:solidFill>
            </a:endParaRPr>
          </a:p>
          <a:p>
            <a:pPr marL="0" lvl="0" indent="0" algn="l" rtl="0">
              <a:spcBef>
                <a:spcPts val="0"/>
              </a:spcBef>
              <a:spcAft>
                <a:spcPts val="0"/>
              </a:spcAft>
              <a:buNone/>
            </a:pPr>
            <a:endParaRPr sz="4200" b="1">
              <a:solidFill>
                <a:srgbClr val="CC0000"/>
              </a:solidFill>
            </a:endParaRPr>
          </a:p>
          <a:p>
            <a:pPr marL="0" lvl="0" indent="0" algn="l" rtl="0">
              <a:spcBef>
                <a:spcPts val="0"/>
              </a:spcBef>
              <a:spcAft>
                <a:spcPts val="0"/>
              </a:spcAft>
              <a:buNone/>
            </a:pPr>
            <a:r>
              <a:rPr lang="af" sz="4200" b="1">
                <a:solidFill>
                  <a:srgbClr val="FF0000"/>
                </a:solidFill>
              </a:rPr>
              <a:t>Goals:</a:t>
            </a:r>
            <a:endParaRPr sz="4200" b="1">
              <a:solidFill>
                <a:srgbClr val="FF0000"/>
              </a:solidFill>
            </a:endParaRPr>
          </a:p>
          <a:p>
            <a:pPr marL="0" lvl="0" indent="0" algn="l" rtl="0">
              <a:spcBef>
                <a:spcPts val="0"/>
              </a:spcBef>
              <a:spcAft>
                <a:spcPts val="0"/>
              </a:spcAft>
              <a:buNone/>
            </a:pPr>
            <a:endParaRPr sz="1800" b="1">
              <a:solidFill>
                <a:srgbClr val="CC0000"/>
              </a:solidFill>
            </a:endParaRPr>
          </a:p>
          <a:p>
            <a:pPr marL="457200" lvl="0" indent="-330200" algn="l" rtl="0">
              <a:lnSpc>
                <a:spcPct val="115000"/>
              </a:lnSpc>
              <a:spcBef>
                <a:spcPts val="0"/>
              </a:spcBef>
              <a:spcAft>
                <a:spcPts val="0"/>
              </a:spcAft>
              <a:buClr>
                <a:schemeClr val="dk1"/>
              </a:buClr>
              <a:buSzPts val="1600"/>
              <a:buChar char="●"/>
            </a:pPr>
            <a:r>
              <a:rPr lang="af" sz="1600">
                <a:solidFill>
                  <a:schemeClr val="dk1"/>
                </a:solidFill>
              </a:rPr>
              <a:t>Students will be able to decode, read, and comprehend grade appropriate material across the curriculum.</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af" sz="1600">
                <a:solidFill>
                  <a:schemeClr val="dk1"/>
                </a:solidFill>
              </a:rPr>
              <a:t>Students will become fluent with their basic addition and subtraction facts.  </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af" sz="1600">
                <a:solidFill>
                  <a:schemeClr val="dk1"/>
                </a:solidFill>
              </a:rPr>
              <a:t>Students will learn how to be a good citizen in their school and their community.</a:t>
            </a:r>
            <a:endParaRPr sz="1600">
              <a:solidFill>
                <a:schemeClr val="dk1"/>
              </a:solidFill>
            </a:endParaRPr>
          </a:p>
          <a:p>
            <a:pPr marL="457200" lvl="0" indent="-330200" algn="l" rtl="0">
              <a:lnSpc>
                <a:spcPct val="115000"/>
              </a:lnSpc>
              <a:spcBef>
                <a:spcPts val="0"/>
              </a:spcBef>
              <a:spcAft>
                <a:spcPts val="0"/>
              </a:spcAft>
              <a:buClr>
                <a:schemeClr val="dk1"/>
              </a:buClr>
              <a:buSzPts val="1600"/>
              <a:buChar char="●"/>
            </a:pPr>
            <a:r>
              <a:rPr lang="af" sz="1600">
                <a:solidFill>
                  <a:schemeClr val="dk1"/>
                </a:solidFill>
              </a:rPr>
              <a:t>Students will engage in science through reading, inquiry, and technology.</a:t>
            </a:r>
            <a:endParaRPr sz="1600">
              <a:solidFill>
                <a:schemeClr val="dk1"/>
              </a:solidFill>
            </a:endParaRPr>
          </a:p>
          <a:p>
            <a:pPr marL="0" lvl="0" indent="0" algn="l" rtl="0">
              <a:lnSpc>
                <a:spcPct val="115000"/>
              </a:lnSpc>
              <a:spcBef>
                <a:spcPts val="1600"/>
              </a:spcBef>
              <a:spcAft>
                <a:spcPts val="0"/>
              </a:spcAft>
              <a:buNone/>
            </a:pPr>
            <a:endParaRPr sz="1800">
              <a:solidFill>
                <a:schemeClr val="dk1"/>
              </a:solidFill>
            </a:endParaRPr>
          </a:p>
          <a:p>
            <a:pPr marL="0" lvl="0" indent="0" algn="l" rtl="0">
              <a:spcBef>
                <a:spcPts val="1600"/>
              </a:spcBef>
              <a:spcAft>
                <a:spcPts val="0"/>
              </a:spcAft>
              <a:buNone/>
            </a:pPr>
            <a:endParaRPr sz="4200" b="1">
              <a:solidFill>
                <a:srgbClr val="CC0000"/>
              </a:solidFill>
            </a:endParaRPr>
          </a:p>
        </p:txBody>
      </p:sp>
      <p:pic>
        <p:nvPicPr>
          <p:cNvPr id="237" name="Google Shape;237;p38" descr="Apple | Free Stock Photo | Illustration of a red apple | # 11391"/>
          <p:cNvPicPr preferRelativeResize="0"/>
          <p:nvPr/>
        </p:nvPicPr>
        <p:blipFill>
          <a:blip r:embed="rId3">
            <a:alphaModFix/>
          </a:blip>
          <a:stretch>
            <a:fillRect/>
          </a:stretch>
        </p:blipFill>
        <p:spPr>
          <a:xfrm>
            <a:off x="2856598" y="2845200"/>
            <a:ext cx="1486600" cy="17023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9"/>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1st Grade</a:t>
            </a:r>
            <a:endParaRPr>
              <a:solidFill>
                <a:srgbClr val="FF0000"/>
              </a:solidFill>
            </a:endParaRPr>
          </a:p>
          <a:p>
            <a:pPr marL="0" lvl="0" indent="0" algn="l" rtl="0">
              <a:spcBef>
                <a:spcPts val="0"/>
              </a:spcBef>
              <a:spcAft>
                <a:spcPts val="0"/>
              </a:spcAft>
              <a:buNone/>
            </a:pPr>
            <a:r>
              <a:rPr lang="af">
                <a:solidFill>
                  <a:srgbClr val="FF0000"/>
                </a:solidFill>
              </a:rPr>
              <a:t>Resources:</a:t>
            </a:r>
            <a:endParaRPr sz="2400">
              <a:solidFill>
                <a:srgbClr val="FF0000"/>
              </a:solidFill>
            </a:endParaRPr>
          </a:p>
          <a:p>
            <a:pPr marL="0" lvl="0" indent="0" algn="l" rtl="0">
              <a:spcBef>
                <a:spcPts val="0"/>
              </a:spcBef>
              <a:spcAft>
                <a:spcPts val="0"/>
              </a:spcAft>
              <a:buNone/>
            </a:pPr>
            <a:endParaRPr sz="2400">
              <a:solidFill>
                <a:srgbClr val="CC0000"/>
              </a:solidFill>
            </a:endParaRPr>
          </a:p>
          <a:p>
            <a:pPr marL="457200" lvl="0" indent="-342900" algn="l" rtl="0">
              <a:lnSpc>
                <a:spcPct val="115000"/>
              </a:lnSpc>
              <a:spcBef>
                <a:spcPts val="0"/>
              </a:spcBef>
              <a:spcAft>
                <a:spcPts val="0"/>
              </a:spcAft>
              <a:buSzPts val="1800"/>
              <a:buChar char="●"/>
            </a:pPr>
            <a:r>
              <a:rPr lang="af" sz="1800"/>
              <a:t>Journeys Reading </a:t>
            </a:r>
            <a:endParaRPr sz="1800"/>
          </a:p>
          <a:p>
            <a:pPr marL="457200" lvl="0" indent="-342900" algn="l" rtl="0">
              <a:lnSpc>
                <a:spcPct val="115000"/>
              </a:lnSpc>
              <a:spcBef>
                <a:spcPts val="1600"/>
              </a:spcBef>
              <a:spcAft>
                <a:spcPts val="0"/>
              </a:spcAft>
              <a:buSzPts val="1800"/>
              <a:buChar char="●"/>
            </a:pPr>
            <a:r>
              <a:rPr lang="af" sz="1800"/>
              <a:t>My Math Textbook</a:t>
            </a:r>
            <a:endParaRPr sz="1800"/>
          </a:p>
          <a:p>
            <a:pPr marL="457200" lvl="0" indent="-342900" algn="l" rtl="0">
              <a:lnSpc>
                <a:spcPct val="115000"/>
              </a:lnSpc>
              <a:spcBef>
                <a:spcPts val="1600"/>
              </a:spcBef>
              <a:spcAft>
                <a:spcPts val="0"/>
              </a:spcAft>
              <a:buSzPts val="1800"/>
              <a:buChar char="●"/>
            </a:pPr>
            <a:r>
              <a:rPr lang="af" sz="1800"/>
              <a:t>My World Social Studies</a:t>
            </a:r>
            <a:endParaRPr sz="1800"/>
          </a:p>
          <a:p>
            <a:pPr marL="457200" lvl="0" indent="-342900" algn="l" rtl="0">
              <a:lnSpc>
                <a:spcPct val="115000"/>
              </a:lnSpc>
              <a:spcBef>
                <a:spcPts val="1600"/>
              </a:spcBef>
              <a:spcAft>
                <a:spcPts val="0"/>
              </a:spcAft>
              <a:buSzPts val="1800"/>
              <a:buChar char="●"/>
            </a:pPr>
            <a:r>
              <a:rPr lang="af" sz="1800"/>
              <a:t>Scholastic News</a:t>
            </a:r>
            <a:endParaRPr sz="1800"/>
          </a:p>
          <a:p>
            <a:pPr marL="457200" lvl="0" indent="-342900" algn="l" rtl="0">
              <a:lnSpc>
                <a:spcPct val="115000"/>
              </a:lnSpc>
              <a:spcBef>
                <a:spcPts val="1600"/>
              </a:spcBef>
              <a:spcAft>
                <a:spcPts val="0"/>
              </a:spcAft>
              <a:buSzPts val="1800"/>
              <a:buChar char="●"/>
            </a:pPr>
            <a:r>
              <a:rPr lang="af" sz="1800"/>
              <a:t>Interactive Science</a:t>
            </a:r>
            <a:endParaRPr sz="18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43" name="Google Shape;243;p39"/>
          <p:cNvSpPr txBox="1">
            <a:spLocks noGrp="1"/>
          </p:cNvSpPr>
          <p:nvPr>
            <p:ph type="body" idx="2"/>
          </p:nvPr>
        </p:nvSpPr>
        <p:spPr>
          <a:xfrm>
            <a:off x="4462150" y="427500"/>
            <a:ext cx="4569000" cy="49164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2400">
              <a:solidFill>
                <a:srgbClr val="CC0000"/>
              </a:solidFill>
            </a:endParaRPr>
          </a:p>
          <a:p>
            <a:pPr marL="0" lvl="0" indent="0" algn="l" rtl="0">
              <a:lnSpc>
                <a:spcPct val="100000"/>
              </a:lnSpc>
              <a:spcBef>
                <a:spcPts val="0"/>
              </a:spcBef>
              <a:spcAft>
                <a:spcPts val="0"/>
              </a:spcAft>
              <a:buNone/>
            </a:pPr>
            <a:r>
              <a:rPr lang="af" sz="4200">
                <a:solidFill>
                  <a:srgbClr val="FF0000"/>
                </a:solidFill>
              </a:rPr>
              <a:t>Instructional Strategies:</a:t>
            </a:r>
            <a:endParaRPr sz="4200">
              <a:solidFill>
                <a:srgbClr val="FF0000"/>
              </a:solidFill>
            </a:endParaRPr>
          </a:p>
          <a:p>
            <a:pPr marL="914400" lvl="0" indent="-317500" algn="l" rtl="0">
              <a:lnSpc>
                <a:spcPct val="138000"/>
              </a:lnSpc>
              <a:spcBef>
                <a:spcPts val="0"/>
              </a:spcBef>
              <a:spcAft>
                <a:spcPts val="0"/>
              </a:spcAft>
              <a:buClr>
                <a:srgbClr val="FFFFFF"/>
              </a:buClr>
              <a:buSzPts val="1400"/>
              <a:buChar char="●"/>
            </a:pPr>
            <a:r>
              <a:rPr lang="af" sz="1400">
                <a:solidFill>
                  <a:srgbClr val="FFFFFF"/>
                </a:solidFill>
              </a:rPr>
              <a:t>Pre-test to dtermine prior knowledge</a:t>
            </a:r>
            <a:endParaRPr sz="1400">
              <a:solidFill>
                <a:srgbClr val="FFFFFF"/>
              </a:solidFill>
            </a:endParaRPr>
          </a:p>
          <a:p>
            <a:pPr marL="914400" lvl="0" indent="-317500" algn="l" rtl="0">
              <a:lnSpc>
                <a:spcPct val="138000"/>
              </a:lnSpc>
              <a:spcBef>
                <a:spcPts val="0"/>
              </a:spcBef>
              <a:spcAft>
                <a:spcPts val="0"/>
              </a:spcAft>
              <a:buClr>
                <a:srgbClr val="FFFFFF"/>
              </a:buClr>
              <a:buSzPts val="1400"/>
              <a:buChar char="●"/>
            </a:pPr>
            <a:r>
              <a:rPr lang="af" sz="1400">
                <a:solidFill>
                  <a:srgbClr val="FFFFFF"/>
                </a:solidFill>
              </a:rPr>
              <a:t>Differentiate by providing activities that challenge all students</a:t>
            </a:r>
            <a:endParaRPr sz="1400">
              <a:solidFill>
                <a:srgbClr val="FFFFFF"/>
              </a:solidFill>
            </a:endParaRPr>
          </a:p>
          <a:p>
            <a:pPr marL="914400" lvl="0" indent="-317500" algn="l" rtl="0">
              <a:lnSpc>
                <a:spcPct val="138000"/>
              </a:lnSpc>
              <a:spcBef>
                <a:spcPts val="0"/>
              </a:spcBef>
              <a:spcAft>
                <a:spcPts val="0"/>
              </a:spcAft>
              <a:buClr>
                <a:srgbClr val="FFFFFF"/>
              </a:buClr>
              <a:buSzPts val="1400"/>
              <a:buChar char="●"/>
            </a:pPr>
            <a:r>
              <a:rPr lang="af" sz="1400">
                <a:solidFill>
                  <a:srgbClr val="FFFFFF"/>
                </a:solidFill>
              </a:rPr>
              <a:t>Provide purpose for learning by making connections to student’s experiences and the world </a:t>
            </a:r>
            <a:endParaRPr sz="1400">
              <a:solidFill>
                <a:srgbClr val="FFFFFF"/>
              </a:solidFill>
            </a:endParaRPr>
          </a:p>
          <a:p>
            <a:pPr marL="914400" lvl="0" indent="-317500" algn="l" rtl="0">
              <a:lnSpc>
                <a:spcPct val="138000"/>
              </a:lnSpc>
              <a:spcBef>
                <a:spcPts val="0"/>
              </a:spcBef>
              <a:spcAft>
                <a:spcPts val="0"/>
              </a:spcAft>
              <a:buClr>
                <a:srgbClr val="FFFFFF"/>
              </a:buClr>
              <a:buSzPts val="1400"/>
              <a:buChar char="●"/>
            </a:pPr>
            <a:r>
              <a:rPr lang="af" sz="1400">
                <a:solidFill>
                  <a:srgbClr val="FFFFFF"/>
                </a:solidFill>
              </a:rPr>
              <a:t>Engage students in meaningful activities </a:t>
            </a:r>
            <a:endParaRPr sz="1400">
              <a:solidFill>
                <a:srgbClr val="FFFFFF"/>
              </a:solidFill>
            </a:endParaRPr>
          </a:p>
          <a:p>
            <a:pPr marL="914400" lvl="0" indent="-317500" algn="l" rtl="0">
              <a:lnSpc>
                <a:spcPct val="138000"/>
              </a:lnSpc>
              <a:spcBef>
                <a:spcPts val="0"/>
              </a:spcBef>
              <a:spcAft>
                <a:spcPts val="0"/>
              </a:spcAft>
              <a:buClr>
                <a:srgbClr val="FFFFFF"/>
              </a:buClr>
              <a:buSzPts val="1400"/>
              <a:buChar char="●"/>
            </a:pPr>
            <a:r>
              <a:rPr lang="af" sz="1400">
                <a:solidFill>
                  <a:srgbClr val="FFFFFF"/>
                </a:solidFill>
              </a:rPr>
              <a:t>Provide students with the opportunity to share what they have learned </a:t>
            </a:r>
            <a:endParaRPr sz="1400">
              <a:solidFill>
                <a:srgbClr val="FFFFFF"/>
              </a:solidFill>
            </a:endParaRPr>
          </a:p>
          <a:p>
            <a:pPr marL="914400" lvl="0" indent="-317500" algn="l" rtl="0">
              <a:spcBef>
                <a:spcPts val="0"/>
              </a:spcBef>
              <a:spcAft>
                <a:spcPts val="0"/>
              </a:spcAft>
              <a:buClr>
                <a:srgbClr val="FFFFFF"/>
              </a:buClr>
              <a:buSzPts val="1400"/>
              <a:buChar char="●"/>
            </a:pPr>
            <a:r>
              <a:rPr lang="af" sz="1400">
                <a:solidFill>
                  <a:srgbClr val="FFFFFF"/>
                </a:solidFill>
              </a:rPr>
              <a:t>Post-test to determine mastery of skills and plan for interventions and differentiation</a:t>
            </a:r>
            <a:endParaRPr sz="1400">
              <a:solidFill>
                <a:srgbClr val="FFFFFF"/>
              </a:solidFill>
            </a:endParaRPr>
          </a:p>
          <a:p>
            <a:pPr marL="0" lvl="0" indent="0" algn="l" rtl="0">
              <a:lnSpc>
                <a:spcPct val="100000"/>
              </a:lnSpc>
              <a:spcBef>
                <a:spcPts val="0"/>
              </a:spcBef>
              <a:spcAft>
                <a:spcPts val="0"/>
              </a:spcAft>
              <a:buNone/>
            </a:pPr>
            <a:endParaRPr sz="4200">
              <a:solidFill>
                <a:srgbClr val="F3F3F3"/>
              </a:solidFill>
            </a:endParaRPr>
          </a:p>
          <a:p>
            <a:pPr marL="0" lvl="0" indent="0" algn="l" rtl="0">
              <a:lnSpc>
                <a:spcPct val="100000"/>
              </a:lnSpc>
              <a:spcBef>
                <a:spcPts val="0"/>
              </a:spcBef>
              <a:spcAft>
                <a:spcPts val="0"/>
              </a:spcAft>
              <a:buNone/>
            </a:pPr>
            <a:endParaRPr sz="2000">
              <a:solidFill>
                <a:srgbClr val="CC0000"/>
              </a:solidFil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0"/>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endParaRPr sz="1200" b="1">
              <a:solidFill>
                <a:srgbClr val="CC0000"/>
              </a:solidFill>
            </a:endParaRPr>
          </a:p>
          <a:p>
            <a:pPr marL="0" lvl="0" indent="0" algn="l" rtl="0">
              <a:spcBef>
                <a:spcPts val="0"/>
              </a:spcBef>
              <a:spcAft>
                <a:spcPts val="0"/>
              </a:spcAft>
              <a:buNone/>
            </a:pPr>
            <a:r>
              <a:rPr lang="af" sz="6000" b="1">
                <a:solidFill>
                  <a:srgbClr val="FF0000"/>
                </a:solidFill>
              </a:rPr>
              <a:t>1st Grade</a:t>
            </a:r>
            <a:endParaRPr sz="6000" b="1">
              <a:solidFill>
                <a:srgbClr val="FF0000"/>
              </a:solidFill>
            </a:endParaRPr>
          </a:p>
          <a:p>
            <a:pPr marL="0" lvl="0" indent="0" algn="l" rtl="0">
              <a:spcBef>
                <a:spcPts val="0"/>
              </a:spcBef>
              <a:spcAft>
                <a:spcPts val="0"/>
              </a:spcAft>
              <a:buNone/>
            </a:pPr>
            <a:r>
              <a:rPr lang="af" sz="2000" b="1">
                <a:solidFill>
                  <a:srgbClr val="FF0000"/>
                </a:solidFill>
              </a:rPr>
              <a:t>Homework:</a:t>
            </a:r>
            <a:endParaRPr sz="2000" b="1">
              <a:solidFill>
                <a:srgbClr val="FF0000"/>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Nightly Reading Assignments   </a:t>
            </a:r>
            <a:endParaRPr sz="1800">
              <a:solidFill>
                <a:srgbClr val="FFFFFF"/>
              </a:solidFill>
            </a:endParaRPr>
          </a:p>
          <a:p>
            <a:pPr marL="0" lvl="0" indent="0" algn="l" rtl="0">
              <a:lnSpc>
                <a:spcPct val="138000"/>
              </a:lnSpc>
              <a:spcBef>
                <a:spcPts val="0"/>
              </a:spcBef>
              <a:spcAft>
                <a:spcPts val="0"/>
              </a:spcAft>
              <a:buNone/>
            </a:pPr>
            <a:r>
              <a:rPr lang="af" sz="1800">
                <a:solidFill>
                  <a:srgbClr val="FFFFFF"/>
                </a:solidFill>
              </a:rPr>
              <a:t>         (Take-Home books, Reading book)</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Sight Word and Spelling Practice</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Math Homework and +/- flashcards</a:t>
            </a:r>
            <a:endParaRPr sz="1800">
              <a:solidFill>
                <a:srgbClr val="FFFFFF"/>
              </a:solidFill>
            </a:endParaRPr>
          </a:p>
          <a:p>
            <a:pPr marL="457200" lvl="0" indent="0" algn="l" rtl="0">
              <a:lnSpc>
                <a:spcPct val="115000"/>
              </a:lnSpc>
              <a:spcBef>
                <a:spcPts val="0"/>
              </a:spcBef>
              <a:spcAft>
                <a:spcPts val="0"/>
              </a:spcAft>
              <a:buNone/>
            </a:pPr>
            <a:endParaRPr sz="1500">
              <a:solidFill>
                <a:srgbClr val="FFFFFF"/>
              </a:solidFill>
            </a:endParaRPr>
          </a:p>
          <a:p>
            <a:pPr marL="0" lvl="0" indent="0" algn="l" rtl="0">
              <a:lnSpc>
                <a:spcPct val="115000"/>
              </a:lnSpc>
              <a:spcBef>
                <a:spcPts val="0"/>
              </a:spcBef>
              <a:spcAft>
                <a:spcPts val="0"/>
              </a:spcAft>
              <a:buNone/>
            </a:pPr>
            <a:r>
              <a:rPr lang="af" sz="2000">
                <a:solidFill>
                  <a:srgbClr val="FF0000"/>
                </a:solidFill>
              </a:rPr>
              <a:t>Assessments:</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Edmentum</a:t>
            </a: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DIBELS</a:t>
            </a:r>
            <a:endParaRPr sz="2000">
              <a:solidFill>
                <a:srgbClr val="FFFFFF"/>
              </a:solidFill>
            </a:endParaRPr>
          </a:p>
          <a:p>
            <a:pPr marL="0" lvl="0" indent="0" algn="l" rtl="0">
              <a:lnSpc>
                <a:spcPct val="115000"/>
              </a:lnSpc>
              <a:spcBef>
                <a:spcPts val="0"/>
              </a:spcBef>
              <a:spcAft>
                <a:spcPts val="0"/>
              </a:spcAft>
              <a:buNone/>
            </a:pPr>
            <a:r>
              <a:rPr lang="af" sz="1400">
                <a:solidFill>
                  <a:srgbClr val="000000"/>
                </a:solidFill>
              </a:rPr>
              <a:t> </a:t>
            </a:r>
            <a:endParaRPr sz="20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49" name="Google Shape;249;p40"/>
          <p:cNvSpPr txBox="1">
            <a:spLocks noGrp="1"/>
          </p:cNvSpPr>
          <p:nvPr>
            <p:ph type="body" idx="2"/>
          </p:nvPr>
        </p:nvSpPr>
        <p:spPr>
          <a:xfrm>
            <a:off x="5014450" y="589600"/>
            <a:ext cx="3977100" cy="3618600"/>
          </a:xfrm>
          <a:prstGeom prst="rect">
            <a:avLst/>
          </a:prstGeom>
        </p:spPr>
        <p:txBody>
          <a:bodyPr spcFirstLastPara="1" wrap="square" lIns="91425" tIns="91425" rIns="91425" bIns="91425" anchor="ctr" anchorCtr="0">
            <a:noAutofit/>
          </a:bodyPr>
          <a:lstStyle/>
          <a:p>
            <a:pPr marL="0" lvl="0" indent="0" algn="l" rtl="0">
              <a:lnSpc>
                <a:spcPct val="138000"/>
              </a:lnSpc>
              <a:spcBef>
                <a:spcPts val="0"/>
              </a:spcBef>
              <a:spcAft>
                <a:spcPts val="0"/>
              </a:spcAft>
              <a:buNone/>
            </a:pPr>
            <a:endParaRPr sz="2000" b="1">
              <a:solidFill>
                <a:srgbClr val="FF0000"/>
              </a:solidFill>
            </a:endParaRPr>
          </a:p>
          <a:p>
            <a:pPr marL="0" lvl="0" indent="0" algn="l" rtl="0">
              <a:lnSpc>
                <a:spcPct val="138000"/>
              </a:lnSpc>
              <a:spcBef>
                <a:spcPts val="0"/>
              </a:spcBef>
              <a:spcAft>
                <a:spcPts val="0"/>
              </a:spcAft>
              <a:buNone/>
            </a:pPr>
            <a:endParaRPr sz="2000" b="1">
              <a:solidFill>
                <a:srgbClr val="FF0000"/>
              </a:solidFill>
            </a:endParaRPr>
          </a:p>
          <a:p>
            <a:pPr marL="0" lvl="0" indent="0" algn="l" rtl="0">
              <a:lnSpc>
                <a:spcPct val="138000"/>
              </a:lnSpc>
              <a:spcBef>
                <a:spcPts val="0"/>
              </a:spcBef>
              <a:spcAft>
                <a:spcPts val="0"/>
              </a:spcAft>
              <a:buNone/>
            </a:pPr>
            <a:r>
              <a:rPr lang="af" sz="2000" b="1">
                <a:solidFill>
                  <a:srgbClr val="FF0000"/>
                </a:solidFill>
              </a:rPr>
              <a:t>Grades:</a:t>
            </a:r>
            <a:endParaRPr sz="2000" b="1">
              <a:solidFill>
                <a:srgbClr val="FF0000"/>
              </a:solidFill>
            </a:endParaRPr>
          </a:p>
          <a:p>
            <a:pPr marL="0" lvl="0" indent="0" algn="l" rtl="0">
              <a:lnSpc>
                <a:spcPct val="138000"/>
              </a:lnSpc>
              <a:spcBef>
                <a:spcPts val="0"/>
              </a:spcBef>
              <a:spcAft>
                <a:spcPts val="0"/>
              </a:spcAft>
              <a:buNone/>
            </a:pPr>
            <a:r>
              <a:rPr lang="af" sz="1300">
                <a:solidFill>
                  <a:srgbClr val="FFFFFF"/>
                </a:solidFill>
              </a:rPr>
              <a:t>First grade uses a Standards-Based Grading system.  Achievement data is collected  through daily  work, performance tasks, observations, weekly tests, and end of quarter assessments.  Achievement is identified through a 4, 3, 2, and 1 number system.</a:t>
            </a:r>
            <a:endParaRPr sz="1300">
              <a:solidFill>
                <a:srgbClr val="FFFFFF"/>
              </a:solidFill>
            </a:endParaRPr>
          </a:p>
          <a:p>
            <a:pPr marL="457200" lvl="0" indent="-311150" algn="l" rtl="0">
              <a:lnSpc>
                <a:spcPct val="138000"/>
              </a:lnSpc>
              <a:spcBef>
                <a:spcPts val="0"/>
              </a:spcBef>
              <a:spcAft>
                <a:spcPts val="0"/>
              </a:spcAft>
              <a:buSzPts val="1300"/>
              <a:buChar char="●"/>
            </a:pPr>
            <a:r>
              <a:rPr lang="af" sz="1300" b="1"/>
              <a:t>4 Exceeding</a:t>
            </a:r>
            <a:r>
              <a:rPr lang="af" sz="1300"/>
              <a:t> - Student is working above grade-level expectations.</a:t>
            </a:r>
            <a:endParaRPr sz="1300"/>
          </a:p>
          <a:p>
            <a:pPr marL="457200" lvl="0" indent="-311150" algn="l" rtl="0">
              <a:lnSpc>
                <a:spcPct val="138000"/>
              </a:lnSpc>
              <a:spcBef>
                <a:spcPts val="0"/>
              </a:spcBef>
              <a:spcAft>
                <a:spcPts val="0"/>
              </a:spcAft>
              <a:buSzPts val="1300"/>
              <a:buChar char="●"/>
            </a:pPr>
            <a:r>
              <a:rPr lang="af" sz="1300" b="1"/>
              <a:t>3 Established</a:t>
            </a:r>
            <a:r>
              <a:rPr lang="af" sz="1300"/>
              <a:t> - Student is consistently mastering current grade-level expectations.</a:t>
            </a:r>
            <a:endParaRPr sz="1300"/>
          </a:p>
          <a:p>
            <a:pPr marL="457200" lvl="0" indent="-311150" algn="l" rtl="0">
              <a:lnSpc>
                <a:spcPct val="138000"/>
              </a:lnSpc>
              <a:spcBef>
                <a:spcPts val="0"/>
              </a:spcBef>
              <a:spcAft>
                <a:spcPts val="0"/>
              </a:spcAft>
              <a:buSzPts val="1300"/>
              <a:buChar char="●"/>
            </a:pPr>
            <a:r>
              <a:rPr lang="af" sz="1300" b="1"/>
              <a:t>2 Emerging</a:t>
            </a:r>
            <a:r>
              <a:rPr lang="af" sz="1300"/>
              <a:t> - Student is making progress towards mastery of current grade-level expectations.  </a:t>
            </a:r>
            <a:endParaRPr sz="1300"/>
          </a:p>
          <a:p>
            <a:pPr marL="457200" lvl="0" indent="-311150" algn="l" rtl="0">
              <a:lnSpc>
                <a:spcPct val="138000"/>
              </a:lnSpc>
              <a:spcBef>
                <a:spcPts val="0"/>
              </a:spcBef>
              <a:spcAft>
                <a:spcPts val="0"/>
              </a:spcAft>
              <a:buSzPts val="1300"/>
              <a:buChar char="●"/>
            </a:pPr>
            <a:r>
              <a:rPr lang="af" sz="1300" b="1"/>
              <a:t>1 Deficit</a:t>
            </a:r>
            <a:r>
              <a:rPr lang="af" sz="1300"/>
              <a:t> - Student has yet to meet current grade-level expectations and is not mak9ing satisfactory progress towards meeting them. </a:t>
            </a:r>
            <a:endParaRPr sz="1300"/>
          </a:p>
          <a:p>
            <a:pPr marL="457200" lvl="0" indent="0" algn="l" rtl="0">
              <a:lnSpc>
                <a:spcPct val="138000"/>
              </a:lnSpc>
              <a:spcBef>
                <a:spcPts val="0"/>
              </a:spcBef>
              <a:spcAft>
                <a:spcPts val="0"/>
              </a:spcAft>
              <a:buNone/>
            </a:pPr>
            <a:endParaRPr sz="1600"/>
          </a:p>
        </p:txBody>
      </p:sp>
      <p:pic>
        <p:nvPicPr>
          <p:cNvPr id="250" name="Google Shape;250;p40" descr="Memo - Free vector graphics on Pixabay"/>
          <p:cNvPicPr preferRelativeResize="0"/>
          <p:nvPr/>
        </p:nvPicPr>
        <p:blipFill>
          <a:blip r:embed="rId3">
            <a:alphaModFix/>
          </a:blip>
          <a:stretch>
            <a:fillRect/>
          </a:stretch>
        </p:blipFill>
        <p:spPr>
          <a:xfrm>
            <a:off x="2849000" y="3185625"/>
            <a:ext cx="1640050" cy="16400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1"/>
          <p:cNvSpPr txBox="1">
            <a:spLocks noGrp="1"/>
          </p:cNvSpPr>
          <p:nvPr>
            <p:ph type="title"/>
          </p:nvPr>
        </p:nvSpPr>
        <p:spPr>
          <a:xfrm>
            <a:off x="105350" y="1957925"/>
            <a:ext cx="44382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1st Grade</a:t>
            </a:r>
            <a:endParaRPr sz="25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Guest Speakers/</a:t>
            </a:r>
            <a:endParaRPr sz="8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Special projects:</a:t>
            </a:r>
            <a:endParaRPr sz="2500">
              <a:solidFill>
                <a:srgbClr val="FF0000"/>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Vermicomposting Program through Dearborn County Recycling Center</a:t>
            </a:r>
            <a:endParaRPr sz="2000">
              <a:solidFill>
                <a:srgbClr val="FFFFFF"/>
              </a:solidFill>
            </a:endParaRPr>
          </a:p>
          <a:p>
            <a:pPr marL="0" lvl="0" indent="0" algn="l" rtl="0">
              <a:lnSpc>
                <a:spcPct val="115000"/>
              </a:lnSpc>
              <a:spcBef>
                <a:spcPts val="0"/>
              </a:spcBef>
              <a:spcAft>
                <a:spcPts val="0"/>
              </a:spcAft>
              <a:buNone/>
            </a:pPr>
            <a:endParaRPr sz="2000">
              <a:solidFill>
                <a:srgbClr val="FFFFFF"/>
              </a:solidFill>
            </a:endParaRPr>
          </a:p>
          <a:p>
            <a:pPr marL="457200" lvl="0" indent="-355600" algn="l" rtl="0">
              <a:lnSpc>
                <a:spcPct val="115000"/>
              </a:lnSpc>
              <a:spcBef>
                <a:spcPts val="0"/>
              </a:spcBef>
              <a:spcAft>
                <a:spcPts val="0"/>
              </a:spcAft>
              <a:buClr>
                <a:srgbClr val="FFFFFF"/>
              </a:buClr>
              <a:buSzPts val="2000"/>
              <a:buChar char="●"/>
            </a:pPr>
            <a:r>
              <a:rPr lang="af" sz="2000">
                <a:solidFill>
                  <a:srgbClr val="FFFFFF"/>
                </a:solidFill>
              </a:rPr>
              <a:t>Karen Cody, a naturalist, will present information to the  students about animal life cycles.</a:t>
            </a:r>
            <a:endParaRPr sz="2000">
              <a:solidFill>
                <a:srgbClr val="FFFFFF"/>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56" name="Google Shape;256;p41"/>
          <p:cNvSpPr txBox="1">
            <a:spLocks noGrp="1"/>
          </p:cNvSpPr>
          <p:nvPr>
            <p:ph type="body" idx="2"/>
          </p:nvPr>
        </p:nvSpPr>
        <p:spPr>
          <a:xfrm>
            <a:off x="4927875" y="142350"/>
            <a:ext cx="3837000" cy="3695100"/>
          </a:xfrm>
          <a:prstGeom prst="rect">
            <a:avLst/>
          </a:prstGeom>
        </p:spPr>
        <p:txBody>
          <a:bodyPr spcFirstLastPara="1" wrap="square" lIns="91425" tIns="91425" rIns="91425" bIns="91425" anchor="ctr" anchorCtr="0">
            <a:noAutofit/>
          </a:bodyPr>
          <a:lstStyle/>
          <a:p>
            <a:pPr marL="0" lvl="0" indent="0" algn="l" rtl="0">
              <a:lnSpc>
                <a:spcPct val="138000"/>
              </a:lnSpc>
              <a:spcBef>
                <a:spcPts val="0"/>
              </a:spcBef>
              <a:spcAft>
                <a:spcPts val="0"/>
              </a:spcAft>
              <a:buNone/>
            </a:pPr>
            <a:r>
              <a:rPr lang="af" sz="3000" b="1">
                <a:solidFill>
                  <a:srgbClr val="F3F3F3"/>
                </a:solidFill>
                <a:latin typeface="Alegreya"/>
                <a:ea typeface="Alegreya"/>
                <a:cs typeface="Alegreya"/>
                <a:sym typeface="Alegreya"/>
              </a:rPr>
              <a:t> </a:t>
            </a:r>
            <a:endParaRPr sz="3000" b="1">
              <a:solidFill>
                <a:srgbClr val="F3F3F3"/>
              </a:solidFill>
              <a:latin typeface="Alegreya"/>
              <a:ea typeface="Alegreya"/>
              <a:cs typeface="Alegreya"/>
              <a:sym typeface="Alegreya"/>
            </a:endParaRPr>
          </a:p>
          <a:p>
            <a:pPr marL="0" lvl="0" indent="0" algn="l" rtl="0">
              <a:lnSpc>
                <a:spcPct val="138000"/>
              </a:lnSpc>
              <a:spcBef>
                <a:spcPts val="0"/>
              </a:spcBef>
              <a:spcAft>
                <a:spcPts val="0"/>
              </a:spcAft>
              <a:buNone/>
            </a:pPr>
            <a:r>
              <a:rPr lang="af" sz="3000" b="1">
                <a:solidFill>
                  <a:srgbClr val="FF0000"/>
                </a:solidFill>
              </a:rPr>
              <a:t>Field Trips:</a:t>
            </a:r>
            <a:endParaRPr sz="3000" b="1">
              <a:solidFill>
                <a:srgbClr val="FF0000"/>
              </a:solidFill>
            </a:endParaRPr>
          </a:p>
          <a:p>
            <a:pPr marL="0" lvl="0" indent="0" algn="l" rtl="0">
              <a:lnSpc>
                <a:spcPct val="138000"/>
              </a:lnSpc>
              <a:spcBef>
                <a:spcPts val="0"/>
              </a:spcBef>
              <a:spcAft>
                <a:spcPts val="0"/>
              </a:spcAft>
              <a:buNone/>
            </a:pPr>
            <a:r>
              <a:rPr lang="af" sz="1400" b="1">
                <a:solidFill>
                  <a:srgbClr val="FF0000"/>
                </a:solidFill>
              </a:rPr>
              <a:t>*Field Trips could change</a:t>
            </a:r>
            <a:endParaRPr sz="1400" b="1">
              <a:solidFill>
                <a:srgbClr val="FF0000"/>
              </a:solidFill>
            </a:endParaRPr>
          </a:p>
          <a:p>
            <a:pPr marL="457200" lvl="0" indent="-330200" algn="l" rtl="0">
              <a:lnSpc>
                <a:spcPct val="138000"/>
              </a:lnSpc>
              <a:spcBef>
                <a:spcPts val="0"/>
              </a:spcBef>
              <a:spcAft>
                <a:spcPts val="0"/>
              </a:spcAft>
              <a:buClr>
                <a:srgbClr val="FFFFFF"/>
              </a:buClr>
              <a:buSzPts val="1600"/>
              <a:buChar char="●"/>
            </a:pPr>
            <a:r>
              <a:rPr lang="af" sz="1600" b="1" u="sng">
                <a:solidFill>
                  <a:srgbClr val="FFFFFF"/>
                </a:solidFill>
              </a:rPr>
              <a:t>Blooms and Berries</a:t>
            </a:r>
            <a:r>
              <a:rPr lang="af" sz="1600">
                <a:solidFill>
                  <a:srgbClr val="FFFFFF"/>
                </a:solidFill>
              </a:rPr>
              <a:t> to view farm animals and discuss pumpkin life cycle.</a:t>
            </a:r>
            <a:endParaRPr sz="1600">
              <a:solidFill>
                <a:srgbClr val="FFFFFF"/>
              </a:solidFill>
            </a:endParaRPr>
          </a:p>
          <a:p>
            <a:pPr marL="457200" lvl="0" indent="-330200" algn="l" rtl="0">
              <a:lnSpc>
                <a:spcPct val="138000"/>
              </a:lnSpc>
              <a:spcBef>
                <a:spcPts val="0"/>
              </a:spcBef>
              <a:spcAft>
                <a:spcPts val="0"/>
              </a:spcAft>
              <a:buClr>
                <a:srgbClr val="FFFFFF"/>
              </a:buClr>
              <a:buSzPts val="1600"/>
              <a:buChar char="●"/>
            </a:pPr>
            <a:r>
              <a:rPr lang="af" sz="1600" b="1" u="sng">
                <a:solidFill>
                  <a:srgbClr val="FFFFFF"/>
                </a:solidFill>
              </a:rPr>
              <a:t>Children’s Theater</a:t>
            </a:r>
            <a:r>
              <a:rPr lang="af" sz="1600">
                <a:solidFill>
                  <a:srgbClr val="FFFFFF"/>
                </a:solidFill>
              </a:rPr>
              <a:t> to give students an experience in the arts.</a:t>
            </a:r>
            <a:endParaRPr sz="1600">
              <a:solidFill>
                <a:srgbClr val="FFFFFF"/>
              </a:solidFill>
            </a:endParaRPr>
          </a:p>
          <a:p>
            <a:pPr marL="457200" lvl="0" indent="-330200" algn="l" rtl="0">
              <a:lnSpc>
                <a:spcPct val="138000"/>
              </a:lnSpc>
              <a:spcBef>
                <a:spcPts val="0"/>
              </a:spcBef>
              <a:spcAft>
                <a:spcPts val="0"/>
              </a:spcAft>
              <a:buClr>
                <a:srgbClr val="FFFFFF"/>
              </a:buClr>
              <a:buSzPts val="1600"/>
              <a:buChar char="●"/>
            </a:pPr>
            <a:r>
              <a:rPr lang="af" sz="1600" b="1" u="sng">
                <a:solidFill>
                  <a:srgbClr val="FFFFFF"/>
                </a:solidFill>
              </a:rPr>
              <a:t>Cincinnati Zoo</a:t>
            </a:r>
            <a:r>
              <a:rPr lang="af" sz="1600">
                <a:solidFill>
                  <a:srgbClr val="FFFFFF"/>
                </a:solidFill>
              </a:rPr>
              <a:t>--We will visit the zoo in May as a culminating activity to our unit on animal life cycles.</a:t>
            </a:r>
            <a:endParaRPr sz="1600">
              <a:solidFill>
                <a:srgbClr val="FFFFFF"/>
              </a:solidFill>
            </a:endParaRPr>
          </a:p>
          <a:p>
            <a:pPr marL="0" lvl="0" indent="0" algn="l" rtl="0">
              <a:lnSpc>
                <a:spcPct val="100000"/>
              </a:lnSpc>
              <a:spcBef>
                <a:spcPts val="0"/>
              </a:spcBef>
              <a:spcAft>
                <a:spcPts val="0"/>
              </a:spcAft>
              <a:buNone/>
            </a:pPr>
            <a:endParaRPr sz="1600" b="1"/>
          </a:p>
          <a:p>
            <a:pPr marL="0" lvl="0" indent="0" algn="l" rtl="0">
              <a:spcBef>
                <a:spcPts val="0"/>
              </a:spcBef>
              <a:spcAft>
                <a:spcPts val="1600"/>
              </a:spcAft>
              <a:buNone/>
            </a:pPr>
            <a:endParaRPr sz="1000"/>
          </a:p>
        </p:txBody>
      </p:sp>
      <p:pic>
        <p:nvPicPr>
          <p:cNvPr id="257" name="Google Shape;257;p41"/>
          <p:cNvPicPr preferRelativeResize="0"/>
          <p:nvPr/>
        </p:nvPicPr>
        <p:blipFill>
          <a:blip r:embed="rId3">
            <a:alphaModFix/>
          </a:blip>
          <a:stretch>
            <a:fillRect/>
          </a:stretch>
        </p:blipFill>
        <p:spPr>
          <a:xfrm>
            <a:off x="6088125" y="3837450"/>
            <a:ext cx="1798075" cy="1105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lnSpc>
                <a:spcPct val="120000"/>
              </a:lnSpc>
              <a:spcBef>
                <a:spcPts val="0"/>
              </a:spcBef>
              <a:spcAft>
                <a:spcPts val="0"/>
              </a:spcAft>
              <a:buNone/>
            </a:pPr>
            <a:r>
              <a:rPr lang="af" sz="2650" b="1">
                <a:solidFill>
                  <a:schemeClr val="accent2"/>
                </a:solidFill>
                <a:latin typeface="Lato"/>
                <a:ea typeface="Lato"/>
                <a:cs typeface="Lato"/>
                <a:sym typeface="Lato"/>
              </a:rPr>
              <a:t>Indiana Department of Education Releases 2017-2018 School Accountability Grades</a:t>
            </a:r>
            <a:endParaRPr sz="2650" b="1">
              <a:solidFill>
                <a:schemeClr val="accent2"/>
              </a:solidFill>
              <a:latin typeface="Lato"/>
              <a:ea typeface="Lato"/>
              <a:cs typeface="Lato"/>
              <a:sym typeface="Lato"/>
            </a:endParaRPr>
          </a:p>
          <a:p>
            <a:pPr marL="0" lvl="0" indent="0" algn="l" rtl="0">
              <a:spcBef>
                <a:spcPts val="1500"/>
              </a:spcBef>
              <a:spcAft>
                <a:spcPts val="0"/>
              </a:spcAft>
              <a:buNone/>
            </a:pPr>
            <a:endParaRPr/>
          </a:p>
        </p:txBody>
      </p:sp>
      <p:sp>
        <p:nvSpPr>
          <p:cNvPr id="68" name="Google Shape;68;p15"/>
          <p:cNvSpPr txBox="1">
            <a:spLocks noGrp="1"/>
          </p:cNvSpPr>
          <p:nvPr>
            <p:ph type="body" idx="1"/>
          </p:nvPr>
        </p:nvSpPr>
        <p:spPr>
          <a:xfrm>
            <a:off x="952700" y="2663550"/>
            <a:ext cx="6925800" cy="1869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af" sz="12500">
                <a:solidFill>
                  <a:schemeClr val="accent2"/>
                </a:solidFill>
                <a:latin typeface="Acme"/>
                <a:ea typeface="Acme"/>
                <a:cs typeface="Acme"/>
                <a:sym typeface="Acme"/>
              </a:rPr>
              <a:t>A</a:t>
            </a:r>
            <a:endParaRPr sz="12500">
              <a:solidFill>
                <a:schemeClr val="accent2"/>
              </a:solidFill>
              <a:latin typeface="Acme"/>
              <a:ea typeface="Acme"/>
              <a:cs typeface="Acme"/>
              <a:sym typeface="Acme"/>
            </a:endParaRPr>
          </a:p>
        </p:txBody>
      </p:sp>
      <p:sp>
        <p:nvSpPr>
          <p:cNvPr id="69" name="Google Shape;69;p15"/>
          <p:cNvSpPr txBox="1"/>
          <p:nvPr/>
        </p:nvSpPr>
        <p:spPr>
          <a:xfrm>
            <a:off x="1321100" y="2285625"/>
            <a:ext cx="7341300" cy="85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 name="Google Shape;70;p15"/>
          <p:cNvSpPr txBox="1"/>
          <p:nvPr/>
        </p:nvSpPr>
        <p:spPr>
          <a:xfrm>
            <a:off x="744950" y="1807050"/>
            <a:ext cx="7341300" cy="85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4800">
                <a:solidFill>
                  <a:srgbClr val="FF0000"/>
                </a:solidFill>
                <a:latin typeface="Acme"/>
                <a:ea typeface="Acme"/>
                <a:cs typeface="Acme"/>
                <a:sym typeface="Acme"/>
              </a:rPr>
              <a:t>North Dearborn Elementary</a:t>
            </a:r>
            <a:endParaRPr sz="4800">
              <a:solidFill>
                <a:srgbClr val="FF0000"/>
              </a:solidFill>
              <a:latin typeface="Acme"/>
              <a:ea typeface="Acme"/>
              <a:cs typeface="Acme"/>
              <a:sym typeface="Acm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0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2"/>
          <p:cNvSpPr txBox="1">
            <a:spLocks noGrp="1"/>
          </p:cNvSpPr>
          <p:nvPr>
            <p:ph type="title"/>
          </p:nvPr>
        </p:nvSpPr>
        <p:spPr>
          <a:xfrm>
            <a:off x="396875" y="1818600"/>
            <a:ext cx="4157400" cy="150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2nd Grade</a:t>
            </a:r>
            <a:endParaRPr>
              <a:solidFill>
                <a:srgbClr val="FF0000"/>
              </a:solidFill>
            </a:endParaRPr>
          </a:p>
          <a:p>
            <a:pPr marL="0" lvl="0" indent="0" algn="l" rtl="0">
              <a:spcBef>
                <a:spcPts val="0"/>
              </a:spcBef>
              <a:spcAft>
                <a:spcPts val="0"/>
              </a:spcAft>
              <a:buNone/>
            </a:pPr>
            <a:endParaRPr sz="1800">
              <a:solidFill>
                <a:srgbClr val="FF0000"/>
              </a:solidFill>
            </a:endParaRPr>
          </a:p>
          <a:p>
            <a:pPr marL="0" lvl="0" indent="0" algn="l" rtl="0">
              <a:spcBef>
                <a:spcPts val="0"/>
              </a:spcBef>
              <a:spcAft>
                <a:spcPts val="0"/>
              </a:spcAft>
              <a:buNone/>
            </a:pPr>
            <a:r>
              <a:rPr lang="af">
                <a:solidFill>
                  <a:srgbClr val="FF0000"/>
                </a:solidFill>
              </a:rPr>
              <a:t>Teachers:</a:t>
            </a:r>
            <a:endParaRPr sz="2000">
              <a:solidFill>
                <a:srgbClr val="FF0000"/>
              </a:solidFill>
            </a:endParaRPr>
          </a:p>
          <a:p>
            <a:pPr marL="0" lvl="0" indent="0" algn="l" rtl="0">
              <a:spcBef>
                <a:spcPts val="0"/>
              </a:spcBef>
              <a:spcAft>
                <a:spcPts val="0"/>
              </a:spcAft>
              <a:buNone/>
            </a:pPr>
            <a:endParaRPr sz="2000"/>
          </a:p>
          <a:p>
            <a:pPr marL="0" lvl="0" indent="0" algn="l" rtl="0">
              <a:spcBef>
                <a:spcPts val="0"/>
              </a:spcBef>
              <a:spcAft>
                <a:spcPts val="0"/>
              </a:spcAft>
              <a:buNone/>
            </a:pPr>
            <a:r>
              <a:rPr lang="af" sz="2000"/>
              <a:t>Lee Anne Dole</a:t>
            </a:r>
            <a:endParaRPr sz="2000"/>
          </a:p>
          <a:p>
            <a:pPr marL="0" lvl="0" indent="0" algn="l" rtl="0">
              <a:spcBef>
                <a:spcPts val="0"/>
              </a:spcBef>
              <a:spcAft>
                <a:spcPts val="0"/>
              </a:spcAft>
              <a:buNone/>
            </a:pPr>
            <a:r>
              <a:rPr lang="af" sz="2000"/>
              <a:t>Jolynn Eckstein</a:t>
            </a:r>
            <a:endParaRPr sz="2000"/>
          </a:p>
          <a:p>
            <a:pPr marL="0" lvl="0" indent="0" algn="l" rtl="0">
              <a:spcBef>
                <a:spcPts val="0"/>
              </a:spcBef>
              <a:spcAft>
                <a:spcPts val="0"/>
              </a:spcAft>
              <a:buNone/>
            </a:pPr>
            <a:r>
              <a:rPr lang="af" sz="2000"/>
              <a:t>Kendra May</a:t>
            </a:r>
            <a:endParaRPr sz="2000"/>
          </a:p>
          <a:p>
            <a:pPr marL="0" lvl="0" indent="0" algn="l" rtl="0">
              <a:spcBef>
                <a:spcPts val="0"/>
              </a:spcBef>
              <a:spcAft>
                <a:spcPts val="0"/>
              </a:spcAft>
              <a:buNone/>
            </a:pPr>
            <a:r>
              <a:rPr lang="af" sz="2000"/>
              <a:t>Hilary Stonefield</a:t>
            </a:r>
            <a:endParaRPr sz="2000"/>
          </a:p>
          <a:p>
            <a:pPr marL="0" lvl="0" indent="0" algn="l" rtl="0">
              <a:spcBef>
                <a:spcPts val="0"/>
              </a:spcBef>
              <a:spcAft>
                <a:spcPts val="0"/>
              </a:spcAft>
              <a:buNone/>
            </a:pPr>
            <a:r>
              <a:rPr lang="af" sz="2000"/>
              <a:t>Rita Weaver</a:t>
            </a:r>
            <a:endParaRPr sz="2000"/>
          </a:p>
          <a:p>
            <a:pPr marL="0" lvl="0" indent="0" algn="ctr" rtl="0">
              <a:spcBef>
                <a:spcPts val="0"/>
              </a:spcBef>
              <a:spcAft>
                <a:spcPts val="0"/>
              </a:spcAft>
              <a:buNone/>
            </a:pPr>
            <a:endParaRPr sz="2000"/>
          </a:p>
          <a:p>
            <a:pPr marL="0" lvl="0" indent="0" algn="l" rtl="0">
              <a:lnSpc>
                <a:spcPct val="115000"/>
              </a:lnSpc>
              <a:spcBef>
                <a:spcPts val="0"/>
              </a:spcBef>
              <a:spcAft>
                <a:spcPts val="0"/>
              </a:spcAft>
              <a:buNone/>
            </a:pPr>
            <a:endParaRPr sz="1500">
              <a:solidFill>
                <a:srgbClr val="222222"/>
              </a:solidFill>
              <a:highlight>
                <a:schemeClr val="dk1"/>
              </a:highlight>
            </a:endParaRPr>
          </a:p>
          <a:p>
            <a:pPr marL="0" lvl="0" indent="0" algn="l" rtl="0">
              <a:lnSpc>
                <a:spcPct val="115000"/>
              </a:lnSpc>
              <a:spcBef>
                <a:spcPts val="0"/>
              </a:spcBef>
              <a:spcAft>
                <a:spcPts val="0"/>
              </a:spcAft>
              <a:buNone/>
            </a:pPr>
            <a:endParaRPr sz="1200">
              <a:solidFill>
                <a:srgbClr val="222222"/>
              </a:solidFill>
              <a:highlight>
                <a:schemeClr val="dk1"/>
              </a:highlight>
            </a:endParaRPr>
          </a:p>
          <a:p>
            <a:pPr marL="0" lvl="0" indent="0" algn="l" rtl="0">
              <a:lnSpc>
                <a:spcPct val="115000"/>
              </a:lnSpc>
              <a:spcBef>
                <a:spcPts val="0"/>
              </a:spcBef>
              <a:spcAft>
                <a:spcPts val="0"/>
              </a:spcAft>
              <a:buNone/>
            </a:pPr>
            <a:endParaRPr sz="1500">
              <a:solidFill>
                <a:srgbClr val="222222"/>
              </a:solidFill>
              <a:highlight>
                <a:schemeClr val="dk1"/>
              </a:highlight>
            </a:endParaRPr>
          </a:p>
          <a:p>
            <a:pPr marL="457200" lvl="0" indent="-323850" algn="l" rtl="0">
              <a:lnSpc>
                <a:spcPct val="115000"/>
              </a:lnSpc>
              <a:spcBef>
                <a:spcPts val="0"/>
              </a:spcBef>
              <a:spcAft>
                <a:spcPts val="0"/>
              </a:spcAft>
              <a:buSzPts val="1500"/>
              <a:buChar char="●"/>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63" name="Google Shape;263;p42"/>
          <p:cNvSpPr txBox="1">
            <a:spLocks noGrp="1"/>
          </p:cNvSpPr>
          <p:nvPr>
            <p:ph type="body" idx="2"/>
          </p:nvPr>
        </p:nvSpPr>
        <p:spPr>
          <a:xfrm>
            <a:off x="4939500" y="400800"/>
            <a:ext cx="3837000" cy="4475400"/>
          </a:xfrm>
          <a:prstGeom prst="rect">
            <a:avLst/>
          </a:prstGeom>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1400">
              <a:solidFill>
                <a:srgbClr val="CC0000"/>
              </a:solidFill>
            </a:endParaRPr>
          </a:p>
          <a:p>
            <a:pPr marL="0" lvl="0" indent="0" algn="l" rtl="0">
              <a:lnSpc>
                <a:spcPct val="100000"/>
              </a:lnSpc>
              <a:spcBef>
                <a:spcPts val="0"/>
              </a:spcBef>
              <a:spcAft>
                <a:spcPts val="0"/>
              </a:spcAft>
              <a:buNone/>
            </a:pPr>
            <a:r>
              <a:rPr lang="af" sz="3000">
                <a:solidFill>
                  <a:srgbClr val="FF0000"/>
                </a:solidFill>
              </a:rPr>
              <a:t>Goals</a:t>
            </a:r>
            <a:r>
              <a:rPr lang="af" sz="3000">
                <a:solidFill>
                  <a:srgbClr val="EA9999"/>
                </a:solidFill>
              </a:rPr>
              <a:t>:</a:t>
            </a:r>
            <a:endParaRPr sz="3000">
              <a:solidFill>
                <a:srgbClr val="EA9999"/>
              </a:solidFill>
            </a:endParaRPr>
          </a:p>
          <a:p>
            <a:pPr marL="457200" lvl="0" indent="-317500" algn="l" rtl="0">
              <a:spcBef>
                <a:spcPts val="0"/>
              </a:spcBef>
              <a:spcAft>
                <a:spcPts val="0"/>
              </a:spcAft>
              <a:buSzPts val="1400"/>
              <a:buChar char="●"/>
            </a:pPr>
            <a:r>
              <a:rPr lang="af" sz="1400"/>
              <a:t>Student will Increase number sense, become more fluent with their math facts and understand how numbers relate to each other. (EXAMPLE: fact families 3+7=10, 7+3=10, 10-3=7, 10-7=3)</a:t>
            </a:r>
            <a:endParaRPr sz="1400"/>
          </a:p>
          <a:p>
            <a:pPr marL="457200" lvl="0" indent="-317500" algn="l" rtl="0">
              <a:spcBef>
                <a:spcPts val="0"/>
              </a:spcBef>
              <a:spcAft>
                <a:spcPts val="0"/>
              </a:spcAft>
              <a:buSzPts val="1400"/>
              <a:buChar char="●"/>
            </a:pPr>
            <a:r>
              <a:rPr lang="af" sz="1400"/>
              <a:t>Students will have a basic understanding of our community and the services provided.</a:t>
            </a:r>
            <a:endParaRPr sz="1400"/>
          </a:p>
          <a:p>
            <a:pPr marL="457200" lvl="0" indent="-317500" algn="l" rtl="0">
              <a:spcBef>
                <a:spcPts val="0"/>
              </a:spcBef>
              <a:spcAft>
                <a:spcPts val="0"/>
              </a:spcAft>
              <a:buSzPts val="1400"/>
              <a:buChar char="●"/>
            </a:pPr>
            <a:r>
              <a:rPr lang="af" sz="1400"/>
              <a:t>Students will be able to read and comprehend a grade level text fluently and apply this to other subject areas.</a:t>
            </a:r>
            <a:endParaRPr sz="1400">
              <a:solidFill>
                <a:srgbClr val="222222"/>
              </a:solidFill>
              <a:highlight>
                <a:srgbClr val="FFFFFF"/>
              </a:highlight>
            </a:endParaRPr>
          </a:p>
          <a:p>
            <a:pPr marL="0" lvl="0" indent="0" algn="l" rtl="0">
              <a:spcBef>
                <a:spcPts val="1600"/>
              </a:spcBef>
              <a:spcAft>
                <a:spcPts val="1600"/>
              </a:spcAft>
              <a:buNone/>
            </a:pPr>
            <a:endParaRPr sz="1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43"/>
          <p:cNvSpPr txBox="1">
            <a:spLocks noGrp="1"/>
          </p:cNvSpPr>
          <p:nvPr>
            <p:ph type="title"/>
          </p:nvPr>
        </p:nvSpPr>
        <p:spPr>
          <a:xfrm>
            <a:off x="116075" y="1818600"/>
            <a:ext cx="4425300" cy="261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900" b="1">
              <a:solidFill>
                <a:srgbClr val="CC0000"/>
              </a:solidFill>
            </a:endParaRPr>
          </a:p>
          <a:p>
            <a:pPr marL="0" lvl="0" indent="0" algn="l" rtl="0">
              <a:spcBef>
                <a:spcPts val="0"/>
              </a:spcBef>
              <a:spcAft>
                <a:spcPts val="0"/>
              </a:spcAft>
              <a:buNone/>
            </a:pPr>
            <a:r>
              <a:rPr lang="af" sz="6000" b="1">
                <a:solidFill>
                  <a:srgbClr val="FF0000"/>
                </a:solidFill>
              </a:rPr>
              <a:t>2nd Grade</a:t>
            </a:r>
            <a:endParaRPr sz="6000" b="1">
              <a:solidFill>
                <a:srgbClr val="FF0000"/>
              </a:solidFill>
            </a:endParaRPr>
          </a:p>
          <a:p>
            <a:pPr marL="0" lvl="0" indent="0" algn="l" rtl="0">
              <a:spcBef>
                <a:spcPts val="0"/>
              </a:spcBef>
              <a:spcAft>
                <a:spcPts val="0"/>
              </a:spcAft>
              <a:buNone/>
            </a:pPr>
            <a:endParaRPr sz="1400">
              <a:solidFill>
                <a:srgbClr val="FF0000"/>
              </a:solidFill>
            </a:endParaRPr>
          </a:p>
          <a:p>
            <a:pPr marL="0" lvl="0" indent="0" algn="l" rtl="0">
              <a:spcBef>
                <a:spcPts val="0"/>
              </a:spcBef>
              <a:spcAft>
                <a:spcPts val="0"/>
              </a:spcAft>
              <a:buNone/>
            </a:pPr>
            <a:r>
              <a:rPr lang="af">
                <a:solidFill>
                  <a:srgbClr val="FF0000"/>
                </a:solidFill>
              </a:rPr>
              <a:t>Resources:</a:t>
            </a:r>
            <a:endParaRPr sz="3000">
              <a:solidFill>
                <a:srgbClr val="FF0000"/>
              </a:solidFill>
            </a:endParaRPr>
          </a:p>
          <a:p>
            <a:pPr marL="0" lvl="0" indent="0" algn="l" rtl="0">
              <a:spcBef>
                <a:spcPts val="0"/>
              </a:spcBef>
              <a:spcAft>
                <a:spcPts val="0"/>
              </a:spcAft>
              <a:buNone/>
            </a:pPr>
            <a:endParaRPr sz="3000">
              <a:solidFill>
                <a:srgbClr val="CC0000"/>
              </a:solidFill>
            </a:endParaRPr>
          </a:p>
          <a:p>
            <a:pPr marL="457200" lvl="0" indent="-355600" algn="l" rtl="0">
              <a:lnSpc>
                <a:spcPct val="115000"/>
              </a:lnSpc>
              <a:spcBef>
                <a:spcPts val="0"/>
              </a:spcBef>
              <a:spcAft>
                <a:spcPts val="0"/>
              </a:spcAft>
              <a:buSzPts val="2000"/>
              <a:buChar char="●"/>
            </a:pPr>
            <a:r>
              <a:rPr lang="af" sz="2000"/>
              <a:t>Edmentum: Exact Path and Study Island to target individual needs</a:t>
            </a:r>
            <a:endParaRPr sz="2000"/>
          </a:p>
          <a:p>
            <a:pPr marL="457200" lvl="0" indent="-355600" algn="l" rtl="0">
              <a:lnSpc>
                <a:spcPct val="115000"/>
              </a:lnSpc>
              <a:spcBef>
                <a:spcPts val="0"/>
              </a:spcBef>
              <a:spcAft>
                <a:spcPts val="0"/>
              </a:spcAft>
              <a:buSzPts val="2000"/>
              <a:buChar char="●"/>
            </a:pPr>
            <a:r>
              <a:rPr lang="af" sz="2000"/>
              <a:t>Junior Great Books</a:t>
            </a:r>
            <a:endParaRPr sz="2000"/>
          </a:p>
          <a:p>
            <a:pPr marL="457200" lvl="0" indent="-355600" algn="l" rtl="0">
              <a:lnSpc>
                <a:spcPct val="115000"/>
              </a:lnSpc>
              <a:spcBef>
                <a:spcPts val="0"/>
              </a:spcBef>
              <a:spcAft>
                <a:spcPts val="0"/>
              </a:spcAft>
              <a:buSzPts val="2000"/>
              <a:buChar char="●"/>
            </a:pPr>
            <a:r>
              <a:rPr lang="af" sz="2000"/>
              <a:t>Drops in a Bucket spiral review</a:t>
            </a:r>
            <a:endParaRPr sz="2000"/>
          </a:p>
          <a:p>
            <a:pPr marL="0" lvl="0" indent="0" algn="l" rtl="0">
              <a:lnSpc>
                <a:spcPct val="115000"/>
              </a:lnSpc>
              <a:spcBef>
                <a:spcPts val="1600"/>
              </a:spcBef>
              <a:spcAft>
                <a:spcPts val="0"/>
              </a:spcAft>
              <a:buNone/>
            </a:pPr>
            <a:endParaRPr sz="18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69" name="Google Shape;269;p43"/>
          <p:cNvSpPr txBox="1">
            <a:spLocks noGrp="1"/>
          </p:cNvSpPr>
          <p:nvPr>
            <p:ph type="body" idx="2"/>
          </p:nvPr>
        </p:nvSpPr>
        <p:spPr>
          <a:xfrm>
            <a:off x="5042775" y="1589800"/>
            <a:ext cx="3837000" cy="23694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r>
              <a:rPr lang="af" sz="4200">
                <a:solidFill>
                  <a:srgbClr val="FF0000"/>
                </a:solidFill>
              </a:rPr>
              <a:t>Instructional Strategies:</a:t>
            </a:r>
            <a:endParaRPr sz="2400">
              <a:solidFill>
                <a:srgbClr val="FF0000"/>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Spiral review strategies in math and language arts such as </a:t>
            </a:r>
            <a:r>
              <a:rPr lang="af" sz="2000" i="1">
                <a:solidFill>
                  <a:srgbClr val="F3F3F3"/>
                </a:solidFill>
              </a:rPr>
              <a:t>Drops in a Bucket</a:t>
            </a:r>
            <a:endParaRPr sz="2000" i="1">
              <a:solidFill>
                <a:srgbClr val="F3F3F3"/>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Calendar Math</a:t>
            </a:r>
            <a:endParaRPr sz="2000">
              <a:solidFill>
                <a:srgbClr val="F3F3F3"/>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Math problem solving strategies such as CML and Problem Solver</a:t>
            </a:r>
            <a:endParaRPr sz="2000">
              <a:solidFill>
                <a:srgbClr val="F3F3F3"/>
              </a:solidFill>
            </a:endParaRPr>
          </a:p>
          <a:p>
            <a:pPr marL="0" lvl="0" indent="0" algn="l" rtl="0">
              <a:lnSpc>
                <a:spcPct val="100000"/>
              </a:lnSpc>
              <a:spcBef>
                <a:spcPts val="0"/>
              </a:spcBef>
              <a:spcAft>
                <a:spcPts val="0"/>
              </a:spcAft>
              <a:buNone/>
            </a:pPr>
            <a:endParaRPr sz="2000">
              <a:solidFill>
                <a:srgbClr val="CC0000"/>
              </a:solidFil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4"/>
          <p:cNvSpPr txBox="1">
            <a:spLocks noGrp="1"/>
          </p:cNvSpPr>
          <p:nvPr>
            <p:ph type="title"/>
          </p:nvPr>
        </p:nvSpPr>
        <p:spPr>
          <a:xfrm>
            <a:off x="116075" y="388200"/>
            <a:ext cx="44382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2nd Grade</a:t>
            </a:r>
            <a:endParaRPr sz="1200" b="1">
              <a:solidFill>
                <a:srgbClr val="FF0000"/>
              </a:solidFill>
            </a:endParaRPr>
          </a:p>
          <a:p>
            <a:pPr marL="0" lvl="0" indent="0" algn="l" rtl="0">
              <a:spcBef>
                <a:spcPts val="0"/>
              </a:spcBef>
              <a:spcAft>
                <a:spcPts val="0"/>
              </a:spcAft>
              <a:buNone/>
            </a:pPr>
            <a:endParaRPr sz="1200" b="1">
              <a:solidFill>
                <a:srgbClr val="FF0000"/>
              </a:solidFill>
            </a:endParaRPr>
          </a:p>
          <a:p>
            <a:pPr marL="0" lvl="0" indent="0" algn="l" rtl="0">
              <a:spcBef>
                <a:spcPts val="0"/>
              </a:spcBef>
              <a:spcAft>
                <a:spcPts val="0"/>
              </a:spcAft>
              <a:buNone/>
            </a:pPr>
            <a:r>
              <a:rPr lang="af">
                <a:solidFill>
                  <a:srgbClr val="FF0000"/>
                </a:solidFill>
              </a:rPr>
              <a:t>Assessments:</a:t>
            </a:r>
            <a:endParaRPr sz="1800">
              <a:solidFill>
                <a:srgbClr val="FF0000"/>
              </a:solidFill>
            </a:endParaRPr>
          </a:p>
          <a:p>
            <a:pPr marL="0" lvl="0" indent="0" algn="l" rtl="0">
              <a:spcBef>
                <a:spcPts val="0"/>
              </a:spcBef>
              <a:spcAft>
                <a:spcPts val="0"/>
              </a:spcAft>
              <a:buNone/>
            </a:pPr>
            <a:endParaRPr sz="1800">
              <a:solidFill>
                <a:srgbClr val="CC0000"/>
              </a:solidFill>
            </a:endParaRPr>
          </a:p>
          <a:p>
            <a:pPr marL="457200" lvl="0" indent="-355600" algn="l" rtl="0">
              <a:lnSpc>
                <a:spcPct val="115000"/>
              </a:lnSpc>
              <a:spcBef>
                <a:spcPts val="0"/>
              </a:spcBef>
              <a:spcAft>
                <a:spcPts val="0"/>
              </a:spcAft>
              <a:buSzPts val="2000"/>
              <a:buChar char="●"/>
            </a:pPr>
            <a:r>
              <a:rPr lang="af" sz="2000"/>
              <a:t>Common grade level assessments</a:t>
            </a:r>
            <a:endParaRPr sz="2000"/>
          </a:p>
          <a:p>
            <a:pPr marL="457200" lvl="0" indent="-355600" algn="l" rtl="0">
              <a:lnSpc>
                <a:spcPct val="115000"/>
              </a:lnSpc>
              <a:spcBef>
                <a:spcPts val="0"/>
              </a:spcBef>
              <a:spcAft>
                <a:spcPts val="0"/>
              </a:spcAft>
              <a:buSzPts val="2000"/>
              <a:buChar char="●"/>
            </a:pPr>
            <a:r>
              <a:rPr lang="af" sz="2000"/>
              <a:t>DIBELS</a:t>
            </a:r>
            <a:endParaRPr sz="2000"/>
          </a:p>
          <a:p>
            <a:pPr marL="457200" lvl="0" indent="-355600" algn="l" rtl="0">
              <a:lnSpc>
                <a:spcPct val="115000"/>
              </a:lnSpc>
              <a:spcBef>
                <a:spcPts val="0"/>
              </a:spcBef>
              <a:spcAft>
                <a:spcPts val="0"/>
              </a:spcAft>
              <a:buSzPts val="2000"/>
              <a:buChar char="●"/>
            </a:pPr>
            <a:r>
              <a:rPr lang="af" sz="2000"/>
              <a:t>Edmentum</a:t>
            </a:r>
            <a:endParaRPr sz="20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75" name="Google Shape;275;p44"/>
          <p:cNvSpPr txBox="1">
            <a:spLocks noGrp="1"/>
          </p:cNvSpPr>
          <p:nvPr>
            <p:ph type="body" idx="2"/>
          </p:nvPr>
        </p:nvSpPr>
        <p:spPr>
          <a:xfrm>
            <a:off x="4927875" y="142350"/>
            <a:ext cx="3984900" cy="47916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r>
              <a:rPr lang="af" sz="4200">
                <a:solidFill>
                  <a:srgbClr val="FF0000"/>
                </a:solidFill>
              </a:rPr>
              <a:t>Homework Expectations:</a:t>
            </a:r>
            <a:endParaRPr sz="1100">
              <a:solidFill>
                <a:srgbClr val="FF0000"/>
              </a:solidFill>
            </a:endParaRPr>
          </a:p>
          <a:p>
            <a:pPr marL="0" lvl="0" indent="0" algn="l" rtl="0">
              <a:lnSpc>
                <a:spcPct val="100000"/>
              </a:lnSpc>
              <a:spcBef>
                <a:spcPts val="0"/>
              </a:spcBef>
              <a:spcAft>
                <a:spcPts val="0"/>
              </a:spcAft>
              <a:buNone/>
            </a:pPr>
            <a:endParaRPr sz="1100">
              <a:solidFill>
                <a:srgbClr val="CC0000"/>
              </a:solidFill>
            </a:endParaRPr>
          </a:p>
          <a:p>
            <a:pPr marL="457200" lvl="0" indent="-342900" algn="l" rtl="0">
              <a:lnSpc>
                <a:spcPct val="115000"/>
              </a:lnSpc>
              <a:spcBef>
                <a:spcPts val="0"/>
              </a:spcBef>
              <a:spcAft>
                <a:spcPts val="0"/>
              </a:spcAft>
              <a:buClr>
                <a:srgbClr val="F3F3F3"/>
              </a:buClr>
              <a:buSzPts val="1800"/>
              <a:buChar char="●"/>
            </a:pPr>
            <a:r>
              <a:rPr lang="af">
                <a:solidFill>
                  <a:srgbClr val="F3F3F3"/>
                </a:solidFill>
              </a:rPr>
              <a:t>Homework is practice - parental help encouraged</a:t>
            </a:r>
            <a:endParaRPr>
              <a:solidFill>
                <a:srgbClr val="F3F3F3"/>
              </a:solidFill>
            </a:endParaRPr>
          </a:p>
          <a:p>
            <a:pPr marL="457200" lvl="0" indent="-342900" algn="l" rtl="0">
              <a:lnSpc>
                <a:spcPct val="115000"/>
              </a:lnSpc>
              <a:spcBef>
                <a:spcPts val="0"/>
              </a:spcBef>
              <a:spcAft>
                <a:spcPts val="0"/>
              </a:spcAft>
              <a:buClr>
                <a:srgbClr val="F3F3F3"/>
              </a:buClr>
              <a:buSzPts val="1800"/>
              <a:buChar char="●"/>
            </a:pPr>
            <a:r>
              <a:rPr lang="af">
                <a:solidFill>
                  <a:srgbClr val="F3F3F3"/>
                </a:solidFill>
              </a:rPr>
              <a:t>Nightly reading, vocabulary, math facts, and/or spelling practice expected</a:t>
            </a:r>
            <a:endParaRPr>
              <a:solidFill>
                <a:srgbClr val="F3F3F3"/>
              </a:solidFill>
            </a:endParaRPr>
          </a:p>
          <a:p>
            <a:pPr marL="457200" lvl="0" indent="-342900" algn="l" rtl="0">
              <a:lnSpc>
                <a:spcPct val="115000"/>
              </a:lnSpc>
              <a:spcBef>
                <a:spcPts val="0"/>
              </a:spcBef>
              <a:spcAft>
                <a:spcPts val="0"/>
              </a:spcAft>
              <a:buClr>
                <a:srgbClr val="F3F3F3"/>
              </a:buClr>
              <a:buSzPts val="1800"/>
              <a:buChar char="●"/>
            </a:pPr>
            <a:r>
              <a:rPr lang="af">
                <a:solidFill>
                  <a:srgbClr val="F3F3F3"/>
                </a:solidFill>
              </a:rPr>
              <a:t>20-30 minutes each night is a reasonable amount of time for second grade.</a:t>
            </a:r>
            <a:endParaRPr>
              <a:solidFill>
                <a:srgbClr val="F3F3F3"/>
              </a:solidFill>
            </a:endParaRPr>
          </a:p>
          <a:p>
            <a:pPr marL="0" lvl="0" indent="0" algn="l" rtl="0">
              <a:lnSpc>
                <a:spcPct val="100000"/>
              </a:lnSpc>
              <a:spcBef>
                <a:spcPts val="0"/>
              </a:spcBef>
              <a:spcAft>
                <a:spcPts val="0"/>
              </a:spcAft>
              <a:buNone/>
            </a:pPr>
            <a:endParaRPr sz="1500">
              <a:solidFill>
                <a:srgbClr val="F3F3F3"/>
              </a:solidFill>
            </a:endParaRPr>
          </a:p>
          <a:p>
            <a:pPr marL="0" lvl="0" indent="0" algn="l" rtl="0">
              <a:spcBef>
                <a:spcPts val="0"/>
              </a:spcBef>
              <a:spcAft>
                <a:spcPts val="1600"/>
              </a:spcAft>
              <a:buNone/>
            </a:pPr>
            <a:endParaRPr sz="16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5"/>
          <p:cNvSpPr txBox="1">
            <a:spLocks noGrp="1"/>
          </p:cNvSpPr>
          <p:nvPr>
            <p:ph type="title"/>
          </p:nvPr>
        </p:nvSpPr>
        <p:spPr>
          <a:xfrm>
            <a:off x="233850" y="1052825"/>
            <a:ext cx="4438200" cy="363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6000" b="1">
                <a:solidFill>
                  <a:srgbClr val="FF0000"/>
                </a:solidFill>
              </a:rPr>
              <a:t>2nd Grade</a:t>
            </a:r>
            <a:endParaRPr sz="6000" b="1">
              <a:solidFill>
                <a:srgbClr val="FF0000"/>
              </a:solidFill>
            </a:endParaRPr>
          </a:p>
          <a:p>
            <a:pPr marL="0" lvl="0" indent="0" algn="l" rtl="0">
              <a:lnSpc>
                <a:spcPct val="138000"/>
              </a:lnSpc>
              <a:spcBef>
                <a:spcPts val="0"/>
              </a:spcBef>
              <a:spcAft>
                <a:spcPts val="0"/>
              </a:spcAft>
              <a:buClr>
                <a:srgbClr val="000000"/>
              </a:buClr>
              <a:buSzPts val="1100"/>
              <a:buNone/>
            </a:pPr>
            <a:endParaRPr sz="25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Guest Speakers/</a:t>
            </a:r>
            <a:endParaRPr sz="25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Special projects:</a:t>
            </a:r>
            <a:endParaRPr sz="2500">
              <a:solidFill>
                <a:srgbClr val="FF0000"/>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Community Service Project</a:t>
            </a:r>
            <a:endParaRPr sz="2000">
              <a:solidFill>
                <a:srgbClr val="F3F3F3"/>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Cool Critters Presentation</a:t>
            </a:r>
            <a:endParaRPr sz="2000">
              <a:solidFill>
                <a:srgbClr val="F3F3F3"/>
              </a:solidFill>
            </a:endParaRPr>
          </a:p>
          <a:p>
            <a:pPr marL="457200" lvl="0" indent="-355600" algn="l" rtl="0">
              <a:lnSpc>
                <a:spcPct val="115000"/>
              </a:lnSpc>
              <a:spcBef>
                <a:spcPts val="0"/>
              </a:spcBef>
              <a:spcAft>
                <a:spcPts val="0"/>
              </a:spcAft>
              <a:buClr>
                <a:srgbClr val="F3F3F3"/>
              </a:buClr>
              <a:buSzPts val="2000"/>
              <a:buChar char="●"/>
            </a:pPr>
            <a:r>
              <a:rPr lang="af" sz="2000">
                <a:solidFill>
                  <a:srgbClr val="F3F3F3"/>
                </a:solidFill>
              </a:rPr>
              <a:t>Gingerbread Houses</a:t>
            </a:r>
            <a:endParaRPr sz="2000">
              <a:solidFill>
                <a:srgbClr val="F3F3F3"/>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81" name="Google Shape;281;p45"/>
          <p:cNvSpPr txBox="1">
            <a:spLocks noGrp="1"/>
          </p:cNvSpPr>
          <p:nvPr>
            <p:ph type="body" idx="2"/>
          </p:nvPr>
        </p:nvSpPr>
        <p:spPr>
          <a:xfrm>
            <a:off x="5012625" y="183225"/>
            <a:ext cx="3765300" cy="44106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3200">
              <a:solidFill>
                <a:srgbClr val="CC0000"/>
              </a:solidFill>
            </a:endParaRPr>
          </a:p>
          <a:p>
            <a:pPr marL="0" lvl="0" indent="0" algn="l" rtl="0">
              <a:lnSpc>
                <a:spcPct val="138000"/>
              </a:lnSpc>
              <a:spcBef>
                <a:spcPts val="0"/>
              </a:spcBef>
              <a:spcAft>
                <a:spcPts val="0"/>
              </a:spcAft>
              <a:buNone/>
            </a:pPr>
            <a:r>
              <a:rPr lang="af" sz="3600" b="1">
                <a:solidFill>
                  <a:srgbClr val="FF0000"/>
                </a:solidFill>
              </a:rPr>
              <a:t>Field Trips:</a:t>
            </a:r>
            <a:endParaRPr sz="3600" b="1">
              <a:solidFill>
                <a:srgbClr val="FF0000"/>
              </a:solidFill>
            </a:endParaRPr>
          </a:p>
          <a:p>
            <a:pPr marL="0" lvl="0" indent="0" algn="l" rtl="0">
              <a:lnSpc>
                <a:spcPct val="138000"/>
              </a:lnSpc>
              <a:spcBef>
                <a:spcPts val="0"/>
              </a:spcBef>
              <a:spcAft>
                <a:spcPts val="0"/>
              </a:spcAft>
              <a:buNone/>
            </a:pPr>
            <a:r>
              <a:rPr lang="af" sz="1600" b="1">
                <a:solidFill>
                  <a:srgbClr val="FF0000"/>
                </a:solidFill>
              </a:rPr>
              <a:t>*Field Trips could change</a:t>
            </a:r>
            <a:endParaRPr sz="1600" b="1">
              <a:solidFill>
                <a:srgbClr val="FF0000"/>
              </a:solidFill>
            </a:endParaRPr>
          </a:p>
          <a:p>
            <a:pPr marL="457200" lvl="0" indent="-355600" algn="l" rtl="0">
              <a:lnSpc>
                <a:spcPct val="100000"/>
              </a:lnSpc>
              <a:spcBef>
                <a:spcPts val="0"/>
              </a:spcBef>
              <a:spcAft>
                <a:spcPts val="0"/>
              </a:spcAft>
              <a:buClr>
                <a:srgbClr val="F3F3F3"/>
              </a:buClr>
              <a:buSzPts val="2000"/>
              <a:buChar char="●"/>
            </a:pPr>
            <a:r>
              <a:rPr lang="af" sz="2000" b="1">
                <a:solidFill>
                  <a:srgbClr val="F3F3F3"/>
                </a:solidFill>
              </a:rPr>
              <a:t>Newport Aquarium -</a:t>
            </a:r>
            <a:r>
              <a:rPr lang="af" sz="2000">
                <a:solidFill>
                  <a:srgbClr val="F3F3F3"/>
                </a:solidFill>
              </a:rPr>
              <a:t>focuses on hands-on experiences, viewing animals in water ecosystems and aquatic life cycles</a:t>
            </a:r>
            <a:endParaRPr sz="2000">
              <a:solidFill>
                <a:srgbClr val="F3F3F3"/>
              </a:solidFill>
            </a:endParaRPr>
          </a:p>
          <a:p>
            <a:pPr marL="457200" lvl="0" indent="-355600" algn="l" rtl="0">
              <a:lnSpc>
                <a:spcPct val="100000"/>
              </a:lnSpc>
              <a:spcBef>
                <a:spcPts val="0"/>
              </a:spcBef>
              <a:spcAft>
                <a:spcPts val="0"/>
              </a:spcAft>
              <a:buClr>
                <a:srgbClr val="F3F3F3"/>
              </a:buClr>
              <a:buSzPts val="2000"/>
              <a:buChar char="●"/>
            </a:pPr>
            <a:r>
              <a:rPr lang="af" sz="2000" b="1">
                <a:solidFill>
                  <a:srgbClr val="F3F3F3"/>
                </a:solidFill>
              </a:rPr>
              <a:t>Reds Stadium and Hall of Fame </a:t>
            </a:r>
            <a:r>
              <a:rPr lang="af" sz="2000">
                <a:solidFill>
                  <a:srgbClr val="F3F3F3"/>
                </a:solidFill>
              </a:rPr>
              <a:t>- focuses on community history</a:t>
            </a:r>
            <a:endParaRPr sz="2000" b="1"/>
          </a:p>
          <a:p>
            <a:pPr marL="0" lvl="0" indent="0" algn="l" rtl="0">
              <a:spcBef>
                <a:spcPts val="0"/>
              </a:spcBef>
              <a:spcAft>
                <a:spcPts val="1600"/>
              </a:spcAft>
              <a:buNone/>
            </a:pPr>
            <a:endParaRPr sz="20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6"/>
          <p:cNvSpPr txBox="1">
            <a:spLocks noGrp="1"/>
          </p:cNvSpPr>
          <p:nvPr>
            <p:ph type="title"/>
          </p:nvPr>
        </p:nvSpPr>
        <p:spPr>
          <a:xfrm>
            <a:off x="651925" y="1818600"/>
            <a:ext cx="3837000" cy="231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6000" b="1">
                <a:solidFill>
                  <a:srgbClr val="FF0000"/>
                </a:solidFill>
              </a:rPr>
              <a:t>3rd Grade</a:t>
            </a:r>
            <a:endParaRPr>
              <a:solidFill>
                <a:srgbClr val="FF0000"/>
              </a:solidFill>
            </a:endParaRPr>
          </a:p>
          <a:p>
            <a:pPr marL="0" lvl="0" indent="0" algn="l" rtl="0">
              <a:spcBef>
                <a:spcPts val="0"/>
              </a:spcBef>
              <a:spcAft>
                <a:spcPts val="0"/>
              </a:spcAft>
              <a:buNone/>
            </a:pPr>
            <a:endParaRPr sz="1800">
              <a:solidFill>
                <a:srgbClr val="FF0000"/>
              </a:solidFill>
            </a:endParaRPr>
          </a:p>
          <a:p>
            <a:pPr marL="0" lvl="0" indent="0" algn="l" rtl="0">
              <a:spcBef>
                <a:spcPts val="0"/>
              </a:spcBef>
              <a:spcAft>
                <a:spcPts val="0"/>
              </a:spcAft>
              <a:buNone/>
            </a:pPr>
            <a:r>
              <a:rPr lang="af">
                <a:solidFill>
                  <a:srgbClr val="FF0000"/>
                </a:solidFill>
              </a:rPr>
              <a:t>Teachers:</a:t>
            </a:r>
            <a:endParaRPr sz="1400">
              <a:solidFill>
                <a:srgbClr val="FF0000"/>
              </a:solidFill>
            </a:endParaRPr>
          </a:p>
          <a:p>
            <a:pPr marL="0" lvl="0" indent="0" algn="l" rtl="0">
              <a:spcBef>
                <a:spcPts val="0"/>
              </a:spcBef>
              <a:spcAft>
                <a:spcPts val="0"/>
              </a:spcAft>
              <a:buNone/>
            </a:pPr>
            <a:endParaRPr sz="1400">
              <a:solidFill>
                <a:srgbClr val="CC0000"/>
              </a:solidFill>
            </a:endParaRPr>
          </a:p>
          <a:p>
            <a:pPr marL="0" lvl="0" indent="0" algn="l" rtl="0">
              <a:spcBef>
                <a:spcPts val="0"/>
              </a:spcBef>
              <a:spcAft>
                <a:spcPts val="0"/>
              </a:spcAft>
              <a:buNone/>
            </a:pPr>
            <a:r>
              <a:rPr lang="af" sz="2000"/>
              <a:t>Cindy Hornbach</a:t>
            </a:r>
            <a:endParaRPr sz="2000"/>
          </a:p>
          <a:p>
            <a:pPr marL="0" lvl="0" indent="0" algn="l" rtl="0">
              <a:spcBef>
                <a:spcPts val="0"/>
              </a:spcBef>
              <a:spcAft>
                <a:spcPts val="0"/>
              </a:spcAft>
              <a:buNone/>
            </a:pPr>
            <a:r>
              <a:rPr lang="af" sz="2000"/>
              <a:t>Shanon Klei</a:t>
            </a:r>
            <a:endParaRPr sz="2000"/>
          </a:p>
          <a:p>
            <a:pPr marL="0" lvl="0" indent="0" algn="l" rtl="0">
              <a:spcBef>
                <a:spcPts val="0"/>
              </a:spcBef>
              <a:spcAft>
                <a:spcPts val="0"/>
              </a:spcAft>
              <a:buNone/>
            </a:pPr>
            <a:r>
              <a:rPr lang="af" sz="2000"/>
              <a:t>Jamie Oelker</a:t>
            </a:r>
            <a:endParaRPr sz="2000"/>
          </a:p>
          <a:p>
            <a:pPr marL="0" lvl="0" indent="0" algn="l" rtl="0">
              <a:spcBef>
                <a:spcPts val="0"/>
              </a:spcBef>
              <a:spcAft>
                <a:spcPts val="0"/>
              </a:spcAft>
              <a:buNone/>
            </a:pPr>
            <a:r>
              <a:rPr lang="af" sz="2000"/>
              <a:t>Melissa Scudder</a:t>
            </a:r>
            <a:endParaRPr sz="2000"/>
          </a:p>
          <a:p>
            <a:pPr marL="0" lvl="0" indent="0" algn="l" rtl="0">
              <a:spcBef>
                <a:spcPts val="0"/>
              </a:spcBef>
              <a:spcAft>
                <a:spcPts val="0"/>
              </a:spcAft>
              <a:buNone/>
            </a:pPr>
            <a:r>
              <a:rPr lang="af" sz="2000"/>
              <a:t>Brenda Stewart</a:t>
            </a: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87" name="Google Shape;287;p4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af" sz="4200">
                <a:solidFill>
                  <a:srgbClr val="FF0000"/>
                </a:solidFill>
              </a:rPr>
              <a:t>Goals</a:t>
            </a:r>
            <a:r>
              <a:rPr lang="af" sz="4200">
                <a:solidFill>
                  <a:srgbClr val="CC0000"/>
                </a:solidFill>
              </a:rPr>
              <a:t>:</a:t>
            </a:r>
            <a:endParaRPr sz="1100">
              <a:solidFill>
                <a:srgbClr val="CC0000"/>
              </a:solidFill>
            </a:endParaRPr>
          </a:p>
          <a:p>
            <a:pPr marL="0" lvl="0" indent="0" algn="l" rtl="0">
              <a:lnSpc>
                <a:spcPct val="100000"/>
              </a:lnSpc>
              <a:spcBef>
                <a:spcPts val="0"/>
              </a:spcBef>
              <a:spcAft>
                <a:spcPts val="0"/>
              </a:spcAft>
              <a:buNone/>
            </a:pPr>
            <a:endParaRPr sz="1100">
              <a:solidFill>
                <a:srgbClr val="CC0000"/>
              </a:solidFill>
            </a:endParaRPr>
          </a:p>
          <a:p>
            <a:pPr marL="457200" lvl="0" indent="-355600" algn="l" rtl="0">
              <a:spcBef>
                <a:spcPts val="0"/>
              </a:spcBef>
              <a:spcAft>
                <a:spcPts val="0"/>
              </a:spcAft>
              <a:buSzPts val="2000"/>
              <a:buChar char="●"/>
            </a:pPr>
            <a:r>
              <a:rPr lang="af" sz="2000"/>
              <a:t>Increase students’ basic math fact automaticity</a:t>
            </a:r>
            <a:endParaRPr sz="2000"/>
          </a:p>
          <a:p>
            <a:pPr marL="457200" lvl="0" indent="-355600" algn="l" rtl="0">
              <a:spcBef>
                <a:spcPts val="0"/>
              </a:spcBef>
              <a:spcAft>
                <a:spcPts val="0"/>
              </a:spcAft>
              <a:buSzPts val="2000"/>
              <a:buChar char="●"/>
            </a:pPr>
            <a:r>
              <a:rPr lang="af" sz="2000"/>
              <a:t>Improve the quality of students’ constructed response answers</a:t>
            </a:r>
            <a:endParaRPr sz="2000"/>
          </a:p>
          <a:p>
            <a:pPr marL="457200" lvl="0" indent="-355600" algn="l" rtl="0">
              <a:spcBef>
                <a:spcPts val="0"/>
              </a:spcBef>
              <a:spcAft>
                <a:spcPts val="0"/>
              </a:spcAft>
              <a:buSzPts val="2000"/>
              <a:buChar char="●"/>
            </a:pPr>
            <a:r>
              <a:rPr lang="af" sz="2000"/>
              <a:t>Increase students’ self- sustained reading stamina </a:t>
            </a:r>
            <a:endParaRPr sz="2000"/>
          </a:p>
          <a:p>
            <a:pPr marL="457200" lvl="0" indent="-355600" algn="l" rtl="0">
              <a:spcBef>
                <a:spcPts val="0"/>
              </a:spcBef>
              <a:spcAft>
                <a:spcPts val="0"/>
              </a:spcAft>
              <a:buSzPts val="2000"/>
              <a:buChar char="●"/>
            </a:pPr>
            <a:r>
              <a:rPr lang="af" sz="2000"/>
              <a:t>Apply problem solving strategies in math </a:t>
            </a:r>
            <a:endParaRPr sz="20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70725" y="2961575"/>
            <a:ext cx="4438200" cy="15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6000" b="1">
              <a:solidFill>
                <a:srgbClr val="FF590A"/>
              </a:solidFill>
            </a:endParaRPr>
          </a:p>
          <a:p>
            <a:pPr marL="0" lvl="0" indent="0" algn="l" rtl="0">
              <a:spcBef>
                <a:spcPts val="0"/>
              </a:spcBef>
              <a:spcAft>
                <a:spcPts val="0"/>
              </a:spcAft>
              <a:buNone/>
            </a:pPr>
            <a:r>
              <a:rPr lang="af" sz="6000" b="1">
                <a:solidFill>
                  <a:srgbClr val="FF0000"/>
                </a:solidFill>
              </a:rPr>
              <a:t>3rd Grade</a:t>
            </a:r>
            <a:endParaRPr sz="6000" b="1">
              <a:solidFill>
                <a:srgbClr val="FF0000"/>
              </a:solidFill>
            </a:endParaRPr>
          </a:p>
          <a:p>
            <a:pPr marL="0" lvl="0" indent="0" algn="l" rtl="0">
              <a:spcBef>
                <a:spcPts val="0"/>
              </a:spcBef>
              <a:spcAft>
                <a:spcPts val="0"/>
              </a:spcAft>
              <a:buNone/>
            </a:pPr>
            <a:r>
              <a:rPr lang="af">
                <a:solidFill>
                  <a:srgbClr val="FF0000"/>
                </a:solidFill>
              </a:rPr>
              <a:t>Resources:</a:t>
            </a:r>
            <a:endParaRPr>
              <a:solidFill>
                <a:srgbClr val="FF0000"/>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Digital Citizenship Curriculum</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Novels</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Journeys Reading Series / Leveled Readers</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McGraw Hill Math Series</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Pearson My World Social Studies</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Smart Word Readers for Social Studies and Science</a:t>
            </a:r>
            <a:endParaRPr sz="1800">
              <a:solidFill>
                <a:srgbClr val="FFFFFF"/>
              </a:solidFill>
            </a:endParaRPr>
          </a:p>
          <a:p>
            <a:pPr marL="0" lvl="0" indent="0" algn="l" rtl="0">
              <a:lnSpc>
                <a:spcPct val="115000"/>
              </a:lnSpc>
              <a:spcBef>
                <a:spcPts val="1600"/>
              </a:spcBef>
              <a:spcAft>
                <a:spcPts val="0"/>
              </a:spcAft>
              <a:buNone/>
            </a:pPr>
            <a:endParaRPr sz="1800">
              <a:solidFill>
                <a:srgbClr val="FFFFFF"/>
              </a:solidFill>
            </a:endParaRPr>
          </a:p>
          <a:p>
            <a:pPr marL="0" lvl="0" indent="0" algn="l" rtl="0">
              <a:lnSpc>
                <a:spcPct val="115000"/>
              </a:lnSpc>
              <a:spcBef>
                <a:spcPts val="1600"/>
              </a:spcBef>
              <a:spcAft>
                <a:spcPts val="0"/>
              </a:spcAft>
              <a:buNone/>
            </a:pPr>
            <a:endParaRPr sz="1800">
              <a:solidFill>
                <a:srgbClr val="FFFFFF"/>
              </a:solidFill>
            </a:endParaRPr>
          </a:p>
          <a:p>
            <a:pPr marL="0" lvl="0" indent="0" algn="l" rtl="0">
              <a:lnSpc>
                <a:spcPct val="115000"/>
              </a:lnSpc>
              <a:spcBef>
                <a:spcPts val="1600"/>
              </a:spcBef>
              <a:spcAft>
                <a:spcPts val="0"/>
              </a:spcAft>
              <a:buNone/>
            </a:pPr>
            <a:endParaRPr sz="1800">
              <a:solidFill>
                <a:srgbClr val="FFFFFF"/>
              </a:solidFill>
            </a:endParaRPr>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93" name="Google Shape;293;p47"/>
          <p:cNvSpPr txBox="1">
            <a:spLocks noGrp="1"/>
          </p:cNvSpPr>
          <p:nvPr>
            <p:ph type="body" idx="2"/>
          </p:nvPr>
        </p:nvSpPr>
        <p:spPr>
          <a:xfrm>
            <a:off x="4962625" y="0"/>
            <a:ext cx="3837000" cy="3695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r>
              <a:rPr lang="af" sz="4200">
                <a:solidFill>
                  <a:srgbClr val="FF0000"/>
                </a:solidFill>
              </a:rPr>
              <a:t>Instructional Strategies:</a:t>
            </a:r>
            <a:endParaRPr sz="4200">
              <a:solidFill>
                <a:srgbClr val="FF0000"/>
              </a:solidFill>
            </a:endParaRPr>
          </a:p>
          <a:p>
            <a:pPr marL="0" lvl="0" indent="0" algn="l" rtl="0">
              <a:lnSpc>
                <a:spcPct val="100000"/>
              </a:lnSpc>
              <a:spcBef>
                <a:spcPts val="0"/>
              </a:spcBef>
              <a:spcAft>
                <a:spcPts val="0"/>
              </a:spcAft>
              <a:buNone/>
            </a:pPr>
            <a:endParaRPr sz="1200">
              <a:solidFill>
                <a:srgbClr val="CC0000"/>
              </a:solidFill>
            </a:endParaRPr>
          </a:p>
          <a:p>
            <a:pPr marL="457200" lvl="0" indent="-355600" algn="l" rtl="0">
              <a:lnSpc>
                <a:spcPct val="100000"/>
              </a:lnSpc>
              <a:spcBef>
                <a:spcPts val="0"/>
              </a:spcBef>
              <a:spcAft>
                <a:spcPts val="0"/>
              </a:spcAft>
              <a:buClr>
                <a:srgbClr val="F3F3F3"/>
              </a:buClr>
              <a:buSzPts val="2000"/>
              <a:buChar char="●"/>
            </a:pPr>
            <a:r>
              <a:rPr lang="af" sz="2000">
                <a:solidFill>
                  <a:srgbClr val="F3F3F3"/>
                </a:solidFill>
              </a:rPr>
              <a:t>Hands On Activities</a:t>
            </a:r>
            <a:endParaRPr sz="2000">
              <a:solidFill>
                <a:srgbClr val="F3F3F3"/>
              </a:solidFill>
            </a:endParaRPr>
          </a:p>
          <a:p>
            <a:pPr marL="457200" lvl="0" indent="-355600" algn="l" rtl="0">
              <a:lnSpc>
                <a:spcPct val="100000"/>
              </a:lnSpc>
              <a:spcBef>
                <a:spcPts val="0"/>
              </a:spcBef>
              <a:spcAft>
                <a:spcPts val="0"/>
              </a:spcAft>
              <a:buClr>
                <a:srgbClr val="F3F3F3"/>
              </a:buClr>
              <a:buSzPts val="2000"/>
              <a:buChar char="●"/>
            </a:pPr>
            <a:r>
              <a:rPr lang="af" sz="2000">
                <a:solidFill>
                  <a:srgbClr val="F3F3F3"/>
                </a:solidFill>
              </a:rPr>
              <a:t>RACE method for constructed response questions</a:t>
            </a:r>
            <a:endParaRPr sz="2000">
              <a:solidFill>
                <a:srgbClr val="F3F3F3"/>
              </a:solidFill>
            </a:endParaRPr>
          </a:p>
          <a:p>
            <a:pPr marL="457200" lvl="0" indent="-355600" algn="l" rtl="0">
              <a:lnSpc>
                <a:spcPct val="100000"/>
              </a:lnSpc>
              <a:spcBef>
                <a:spcPts val="0"/>
              </a:spcBef>
              <a:spcAft>
                <a:spcPts val="0"/>
              </a:spcAft>
              <a:buClr>
                <a:srgbClr val="F3F3F3"/>
              </a:buClr>
              <a:buSzPts val="2000"/>
              <a:buChar char="●"/>
            </a:pPr>
            <a:r>
              <a:rPr lang="af" sz="2000">
                <a:solidFill>
                  <a:srgbClr val="F3F3F3"/>
                </a:solidFill>
              </a:rPr>
              <a:t>Digital Learning with ConnectEd Math Resources</a:t>
            </a:r>
            <a:endParaRPr sz="2000">
              <a:solidFill>
                <a:srgbClr val="F3F3F3"/>
              </a:solidFill>
            </a:endParaRPr>
          </a:p>
          <a:p>
            <a:pPr marL="457200" lvl="0" indent="-355600" algn="l" rtl="0">
              <a:lnSpc>
                <a:spcPct val="100000"/>
              </a:lnSpc>
              <a:spcBef>
                <a:spcPts val="0"/>
              </a:spcBef>
              <a:spcAft>
                <a:spcPts val="0"/>
              </a:spcAft>
              <a:buClr>
                <a:srgbClr val="F3F3F3"/>
              </a:buClr>
              <a:buSzPts val="2000"/>
              <a:buChar char="●"/>
            </a:pPr>
            <a:r>
              <a:rPr lang="af" sz="2000">
                <a:solidFill>
                  <a:srgbClr val="F3F3F3"/>
                </a:solidFill>
              </a:rPr>
              <a:t>Small grouping for reading and math</a:t>
            </a:r>
            <a:endParaRPr sz="2000">
              <a:solidFill>
                <a:srgbClr val="F3F3F3"/>
              </a:solidFill>
            </a:endParaRPr>
          </a:p>
          <a:p>
            <a:pPr marL="0" lvl="0" indent="0" algn="l" rtl="0">
              <a:lnSpc>
                <a:spcPct val="100000"/>
              </a:lnSpc>
              <a:spcBef>
                <a:spcPts val="0"/>
              </a:spcBef>
              <a:spcAft>
                <a:spcPts val="0"/>
              </a:spcAft>
              <a:buNone/>
            </a:pPr>
            <a:endParaRPr sz="1400">
              <a:solidFill>
                <a:srgbClr val="FFFFFF"/>
              </a:solidFil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8"/>
          <p:cNvSpPr txBox="1">
            <a:spLocks noGrp="1"/>
          </p:cNvSpPr>
          <p:nvPr>
            <p:ph type="title"/>
          </p:nvPr>
        </p:nvSpPr>
        <p:spPr>
          <a:xfrm>
            <a:off x="116075" y="80200"/>
            <a:ext cx="4438200" cy="4946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4800" b="1">
              <a:solidFill>
                <a:srgbClr val="CC0000"/>
              </a:solidFill>
            </a:endParaRPr>
          </a:p>
          <a:p>
            <a:pPr marL="0" lvl="0" indent="0" algn="l" rtl="0">
              <a:spcBef>
                <a:spcPts val="0"/>
              </a:spcBef>
              <a:spcAft>
                <a:spcPts val="0"/>
              </a:spcAft>
              <a:buNone/>
            </a:pPr>
            <a:r>
              <a:rPr lang="af" sz="4800" b="1">
                <a:solidFill>
                  <a:srgbClr val="FF0000"/>
                </a:solidFill>
              </a:rPr>
              <a:t>3rd Grade</a:t>
            </a:r>
            <a:endParaRPr sz="4800" b="1">
              <a:solidFill>
                <a:srgbClr val="FF0000"/>
              </a:solidFill>
            </a:endParaRPr>
          </a:p>
          <a:p>
            <a:pPr marL="0" lvl="0" indent="0" algn="l" rtl="0">
              <a:spcBef>
                <a:spcPts val="0"/>
              </a:spcBef>
              <a:spcAft>
                <a:spcPts val="0"/>
              </a:spcAft>
              <a:buNone/>
            </a:pPr>
            <a:r>
              <a:rPr lang="af" sz="3600">
                <a:solidFill>
                  <a:srgbClr val="FF0000"/>
                </a:solidFill>
              </a:rPr>
              <a:t>Assessments:</a:t>
            </a:r>
            <a:endParaRPr sz="1200">
              <a:solidFill>
                <a:srgbClr val="FF0000"/>
              </a:solidFill>
            </a:endParaRPr>
          </a:p>
          <a:p>
            <a:pPr marL="0" lvl="0" indent="0" algn="l" rtl="0">
              <a:spcBef>
                <a:spcPts val="0"/>
              </a:spcBef>
              <a:spcAft>
                <a:spcPts val="0"/>
              </a:spcAft>
              <a:buNone/>
            </a:pPr>
            <a:endParaRPr sz="1200">
              <a:solidFill>
                <a:srgbClr val="FF0000"/>
              </a:solidFill>
            </a:endParaRPr>
          </a:p>
          <a:p>
            <a:pPr marL="457200" lvl="0" indent="-342900" algn="l" rtl="0">
              <a:spcBef>
                <a:spcPts val="0"/>
              </a:spcBef>
              <a:spcAft>
                <a:spcPts val="0"/>
              </a:spcAft>
              <a:buClr>
                <a:srgbClr val="F3F3F3"/>
              </a:buClr>
              <a:buSzPts val="1800"/>
              <a:buChar char="●"/>
            </a:pPr>
            <a:r>
              <a:rPr lang="af" sz="1800" u="sng">
                <a:solidFill>
                  <a:schemeClr val="hlink"/>
                </a:solidFill>
                <a:hlinkClick r:id="rId3"/>
              </a:rPr>
              <a:t>IREAD3</a:t>
            </a:r>
            <a:r>
              <a:rPr lang="af" sz="1800">
                <a:solidFill>
                  <a:srgbClr val="F3F3F3"/>
                </a:solidFill>
              </a:rPr>
              <a:t> </a:t>
            </a:r>
            <a:endParaRPr sz="1500">
              <a:solidFill>
                <a:srgbClr val="0000FF"/>
              </a:solidFill>
            </a:endParaRPr>
          </a:p>
          <a:p>
            <a:pPr marL="457200" lvl="0" indent="-342900" algn="l" rtl="0">
              <a:spcBef>
                <a:spcPts val="0"/>
              </a:spcBef>
              <a:spcAft>
                <a:spcPts val="0"/>
              </a:spcAft>
              <a:buClr>
                <a:srgbClr val="F3F3F3"/>
              </a:buClr>
              <a:buSzPts val="1800"/>
              <a:buChar char="●"/>
            </a:pPr>
            <a:r>
              <a:rPr lang="af" sz="1800" u="sng">
                <a:solidFill>
                  <a:schemeClr val="hlink"/>
                </a:solidFill>
                <a:hlinkClick r:id="rId4"/>
              </a:rPr>
              <a:t>ILEARN</a:t>
            </a:r>
            <a:r>
              <a:rPr lang="af" sz="1800">
                <a:solidFill>
                  <a:srgbClr val="F3F3F3"/>
                </a:solidFill>
              </a:rPr>
              <a:t> </a:t>
            </a:r>
            <a:endParaRPr sz="1500">
              <a:solidFill>
                <a:srgbClr val="0000FF"/>
              </a:solidFill>
              <a:latin typeface="Happy Monkey"/>
              <a:ea typeface="Happy Monkey"/>
              <a:cs typeface="Happy Monkey"/>
              <a:sym typeface="Happy Monkey"/>
            </a:endParaRPr>
          </a:p>
          <a:p>
            <a:pPr marL="457200" lvl="0" indent="-342900" algn="l" rtl="0">
              <a:spcBef>
                <a:spcPts val="0"/>
              </a:spcBef>
              <a:spcAft>
                <a:spcPts val="0"/>
              </a:spcAft>
              <a:buClr>
                <a:srgbClr val="F3F3F3"/>
              </a:buClr>
              <a:buSzPts val="1800"/>
              <a:buChar char="●"/>
            </a:pPr>
            <a:r>
              <a:rPr lang="af" sz="1800">
                <a:solidFill>
                  <a:srgbClr val="F3F3F3"/>
                </a:solidFill>
              </a:rPr>
              <a:t>Quarterly assessments in Reading, Writing, Grammar, Math, Social Studies </a:t>
            </a:r>
            <a:endParaRPr sz="1800">
              <a:solidFill>
                <a:srgbClr val="F3F3F3"/>
              </a:solidFill>
            </a:endParaRPr>
          </a:p>
          <a:p>
            <a:pPr marL="457200" lvl="0" indent="-342900" algn="l" rtl="0">
              <a:spcBef>
                <a:spcPts val="0"/>
              </a:spcBef>
              <a:spcAft>
                <a:spcPts val="0"/>
              </a:spcAft>
              <a:buClr>
                <a:srgbClr val="F3F3F3"/>
              </a:buClr>
              <a:buSzPts val="1800"/>
              <a:buChar char="●"/>
            </a:pPr>
            <a:r>
              <a:rPr lang="af" sz="1800">
                <a:solidFill>
                  <a:srgbClr val="F3F3F3"/>
                </a:solidFill>
              </a:rPr>
              <a:t>Edmentum Test (Fall, Winter, Spring)</a:t>
            </a:r>
            <a:endParaRPr sz="1800">
              <a:solidFill>
                <a:srgbClr val="F3F3F3"/>
              </a:solidFill>
            </a:endParaRPr>
          </a:p>
          <a:p>
            <a:pPr marL="457200" lvl="0" indent="-342900" algn="l" rtl="0">
              <a:spcBef>
                <a:spcPts val="0"/>
              </a:spcBef>
              <a:spcAft>
                <a:spcPts val="0"/>
              </a:spcAft>
              <a:buClr>
                <a:srgbClr val="F3F3F3"/>
              </a:buClr>
              <a:buSzPts val="1800"/>
              <a:buChar char="●"/>
            </a:pPr>
            <a:r>
              <a:rPr lang="af" sz="1800">
                <a:solidFill>
                  <a:srgbClr val="F3F3F3"/>
                </a:solidFill>
              </a:rPr>
              <a:t>Easy CBM </a:t>
            </a:r>
            <a:r>
              <a:rPr lang="af" sz="1400">
                <a:solidFill>
                  <a:srgbClr val="F3F3F3"/>
                </a:solidFill>
              </a:rPr>
              <a:t>Comprehension, Word Fluency, Story Fluency</a:t>
            </a:r>
            <a:endParaRPr sz="1400">
              <a:solidFill>
                <a:srgbClr val="F3F3F3"/>
              </a:solidFill>
            </a:endParaRPr>
          </a:p>
          <a:p>
            <a:pPr marL="0" lvl="0" indent="0" algn="l" rtl="0">
              <a:spcBef>
                <a:spcPts val="0"/>
              </a:spcBef>
              <a:spcAft>
                <a:spcPts val="0"/>
              </a:spcAft>
              <a:buNone/>
            </a:pPr>
            <a:endParaRPr sz="18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299" name="Google Shape;299;p48"/>
          <p:cNvSpPr txBox="1">
            <a:spLocks noGrp="1"/>
          </p:cNvSpPr>
          <p:nvPr>
            <p:ph type="body" idx="2"/>
          </p:nvPr>
        </p:nvSpPr>
        <p:spPr>
          <a:xfrm>
            <a:off x="4696775" y="142350"/>
            <a:ext cx="4242300" cy="48129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af" sz="3600">
                <a:solidFill>
                  <a:srgbClr val="FF0000"/>
                </a:solidFill>
              </a:rPr>
              <a:t>Homework Expectations:</a:t>
            </a:r>
            <a:endParaRPr sz="3600">
              <a:solidFill>
                <a:srgbClr val="FF0000"/>
              </a:solidFill>
            </a:endParaRPr>
          </a:p>
          <a:p>
            <a:pPr marL="0" lvl="0" indent="0" algn="l" rtl="0">
              <a:lnSpc>
                <a:spcPct val="100000"/>
              </a:lnSpc>
              <a:spcBef>
                <a:spcPts val="0"/>
              </a:spcBef>
              <a:spcAft>
                <a:spcPts val="0"/>
              </a:spcAft>
              <a:buNone/>
            </a:pPr>
            <a:endParaRPr>
              <a:solidFill>
                <a:srgbClr val="CC0000"/>
              </a:solidFill>
            </a:endParaRPr>
          </a:p>
          <a:p>
            <a:pPr marL="914400" lvl="0" indent="-330200" algn="l" rtl="0">
              <a:spcBef>
                <a:spcPts val="0"/>
              </a:spcBef>
              <a:spcAft>
                <a:spcPts val="0"/>
              </a:spcAft>
              <a:buClr>
                <a:srgbClr val="FFFFFF"/>
              </a:buClr>
              <a:buSzPts val="1600"/>
              <a:buChar char="●"/>
            </a:pPr>
            <a:r>
              <a:rPr lang="af" sz="1600">
                <a:solidFill>
                  <a:srgbClr val="FFFFFF"/>
                </a:solidFill>
              </a:rPr>
              <a:t>The purpose of homework is to reinforce a previously presented skill.  Please make sure to assist your child and ensure that he/she is doing the homework correctly.  </a:t>
            </a:r>
            <a:endParaRPr sz="1600">
              <a:solidFill>
                <a:srgbClr val="FFFFFF"/>
              </a:solidFill>
            </a:endParaRPr>
          </a:p>
          <a:p>
            <a:pPr marL="914400" lvl="0" indent="-330200" algn="l" rtl="0">
              <a:spcBef>
                <a:spcPts val="0"/>
              </a:spcBef>
              <a:spcAft>
                <a:spcPts val="0"/>
              </a:spcAft>
              <a:buClr>
                <a:srgbClr val="FFFFFF"/>
              </a:buClr>
              <a:buSzPts val="1600"/>
              <a:buChar char="●"/>
            </a:pPr>
            <a:r>
              <a:rPr lang="af" sz="1600">
                <a:solidFill>
                  <a:srgbClr val="FFFFFF"/>
                </a:solidFill>
              </a:rPr>
              <a:t>Students should be reading for   15 - 20 minutes each night.</a:t>
            </a:r>
            <a:endParaRPr sz="1600">
              <a:solidFill>
                <a:srgbClr val="FFFFFF"/>
              </a:solidFill>
            </a:endParaRPr>
          </a:p>
          <a:p>
            <a:pPr marL="914400" lvl="0" indent="-330200" algn="l" rtl="0">
              <a:spcBef>
                <a:spcPts val="0"/>
              </a:spcBef>
              <a:spcAft>
                <a:spcPts val="0"/>
              </a:spcAft>
              <a:buClr>
                <a:srgbClr val="FFFFFF"/>
              </a:buClr>
              <a:buSzPts val="1600"/>
              <a:buChar char="●"/>
            </a:pPr>
            <a:r>
              <a:rPr lang="af" sz="1600">
                <a:solidFill>
                  <a:srgbClr val="FFFFFF"/>
                </a:solidFill>
              </a:rPr>
              <a:t>Practice basic math facts.</a:t>
            </a:r>
            <a:endParaRPr sz="1600">
              <a:solidFill>
                <a:srgbClr val="FFFFF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9"/>
          <p:cNvSpPr txBox="1">
            <a:spLocks noGrp="1"/>
          </p:cNvSpPr>
          <p:nvPr>
            <p:ph type="title"/>
          </p:nvPr>
        </p:nvSpPr>
        <p:spPr>
          <a:xfrm>
            <a:off x="116075" y="231725"/>
            <a:ext cx="4438200" cy="4696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3rd Grade</a:t>
            </a:r>
            <a:endParaRPr sz="6000" b="1">
              <a:solidFill>
                <a:srgbClr val="FF0000"/>
              </a:solidFill>
            </a:endParaRPr>
          </a:p>
          <a:p>
            <a:pPr marL="0" lvl="0" indent="0" algn="l" rtl="0">
              <a:lnSpc>
                <a:spcPct val="138000"/>
              </a:lnSpc>
              <a:spcBef>
                <a:spcPts val="0"/>
              </a:spcBef>
              <a:spcAft>
                <a:spcPts val="0"/>
              </a:spcAft>
              <a:buClr>
                <a:srgbClr val="000000"/>
              </a:buClr>
              <a:buSzPts val="1100"/>
              <a:buNone/>
            </a:pPr>
            <a:endParaRPr sz="18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Guest Speakers/</a:t>
            </a:r>
            <a:endParaRPr sz="25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Special projects:</a:t>
            </a:r>
            <a:endParaRPr sz="2500">
              <a:solidFill>
                <a:srgbClr val="FF0000"/>
              </a:solidFill>
            </a:endParaRPr>
          </a:p>
          <a:p>
            <a:pPr marL="457200" lvl="0" indent="-342900" algn="l" rtl="0">
              <a:lnSpc>
                <a:spcPct val="115000"/>
              </a:lnSpc>
              <a:spcBef>
                <a:spcPts val="0"/>
              </a:spcBef>
              <a:spcAft>
                <a:spcPts val="0"/>
              </a:spcAft>
              <a:buClr>
                <a:srgbClr val="EFEFEF"/>
              </a:buClr>
              <a:buSzPts val="1800"/>
              <a:buChar char="●"/>
            </a:pPr>
            <a:r>
              <a:rPr lang="af" sz="1800">
                <a:solidFill>
                  <a:srgbClr val="EFEFEF"/>
                </a:solidFill>
              </a:rPr>
              <a:t>Dearborn County Research Project and Report</a:t>
            </a:r>
            <a:endParaRPr sz="1800">
              <a:solidFill>
                <a:srgbClr val="EFEFE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Liz Beiersdorfer / Simple Machines</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Native American Activity Day</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Dr. Seuss Celebration Day</a:t>
            </a:r>
            <a:endParaRPr sz="1800">
              <a:solidFill>
                <a:srgbClr val="FFFFFF"/>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05" name="Google Shape;305;p49"/>
          <p:cNvSpPr txBox="1">
            <a:spLocks noGrp="1"/>
          </p:cNvSpPr>
          <p:nvPr>
            <p:ph type="body" idx="2"/>
          </p:nvPr>
        </p:nvSpPr>
        <p:spPr>
          <a:xfrm>
            <a:off x="4862950" y="142350"/>
            <a:ext cx="4200600" cy="4786200"/>
          </a:xfrm>
          <a:prstGeom prst="rect">
            <a:avLst/>
          </a:prstGeom>
        </p:spPr>
        <p:txBody>
          <a:bodyPr spcFirstLastPara="1" wrap="square" lIns="91425" tIns="91425" rIns="91425" bIns="91425" anchor="ctr" anchorCtr="0">
            <a:noAutofit/>
          </a:bodyPr>
          <a:lstStyle/>
          <a:p>
            <a:pPr marL="0" lvl="0" indent="0" algn="l" rtl="0">
              <a:lnSpc>
                <a:spcPct val="138000"/>
              </a:lnSpc>
              <a:spcBef>
                <a:spcPts val="0"/>
              </a:spcBef>
              <a:spcAft>
                <a:spcPts val="0"/>
              </a:spcAft>
              <a:buNone/>
            </a:pPr>
            <a:r>
              <a:rPr lang="af" sz="2000" b="1">
                <a:solidFill>
                  <a:srgbClr val="FF0000"/>
                </a:solidFill>
              </a:rPr>
              <a:t>Field Trips:</a:t>
            </a:r>
            <a:endParaRPr sz="2000" b="1">
              <a:solidFill>
                <a:srgbClr val="FF0000"/>
              </a:solidFill>
            </a:endParaRPr>
          </a:p>
          <a:p>
            <a:pPr marL="0" lvl="0" indent="0" algn="l" rtl="0">
              <a:lnSpc>
                <a:spcPct val="138000"/>
              </a:lnSpc>
              <a:spcBef>
                <a:spcPts val="0"/>
              </a:spcBef>
              <a:spcAft>
                <a:spcPts val="0"/>
              </a:spcAft>
              <a:buNone/>
            </a:pPr>
            <a:r>
              <a:rPr lang="af" sz="1600" b="1">
                <a:solidFill>
                  <a:srgbClr val="FF0000"/>
                </a:solidFill>
              </a:rPr>
              <a:t>*Field Trips could change</a:t>
            </a:r>
            <a:endParaRPr sz="1600" b="1">
              <a:solidFill>
                <a:srgbClr val="FF0000"/>
              </a:solidFill>
            </a:endParaRPr>
          </a:p>
          <a:p>
            <a:pPr marL="457200" lvl="0" indent="-330200" algn="l" rtl="0">
              <a:lnSpc>
                <a:spcPct val="100000"/>
              </a:lnSpc>
              <a:spcBef>
                <a:spcPts val="0"/>
              </a:spcBef>
              <a:spcAft>
                <a:spcPts val="0"/>
              </a:spcAft>
              <a:buClr>
                <a:srgbClr val="F3F3F3"/>
              </a:buClr>
              <a:buSzPts val="1600"/>
              <a:buChar char="●"/>
            </a:pPr>
            <a:r>
              <a:rPr lang="af" sz="1600" b="1"/>
              <a:t>Dearborn County-</a:t>
            </a:r>
            <a:r>
              <a:rPr lang="af" sz="1600"/>
              <a:t>D</a:t>
            </a:r>
            <a:r>
              <a:rPr lang="af" sz="1600">
                <a:solidFill>
                  <a:srgbClr val="FFFFFF"/>
                </a:solidFill>
              </a:rPr>
              <a:t>earborn County Courthouse and a visit with Judge Humphrey, Dearborn County Historical Society, Hillforest Mansion:  This field trip connects our students with the community in which they live.  They get to experience  how our area has grown and changed over time.</a:t>
            </a:r>
            <a:endParaRPr sz="1600">
              <a:solidFill>
                <a:srgbClr val="FFFFFF"/>
              </a:solidFill>
            </a:endParaRPr>
          </a:p>
          <a:p>
            <a:pPr marL="0" lvl="0" indent="0" algn="l" rtl="0">
              <a:lnSpc>
                <a:spcPct val="100000"/>
              </a:lnSpc>
              <a:spcBef>
                <a:spcPts val="0"/>
              </a:spcBef>
              <a:spcAft>
                <a:spcPts val="0"/>
              </a:spcAft>
              <a:buNone/>
            </a:pPr>
            <a:endParaRPr sz="1600">
              <a:solidFill>
                <a:srgbClr val="FFFFFF"/>
              </a:solidFill>
            </a:endParaRPr>
          </a:p>
          <a:p>
            <a:pPr marL="457200" lvl="0" indent="-330200" algn="l" rtl="0">
              <a:lnSpc>
                <a:spcPct val="100000"/>
              </a:lnSpc>
              <a:spcBef>
                <a:spcPts val="0"/>
              </a:spcBef>
              <a:spcAft>
                <a:spcPts val="0"/>
              </a:spcAft>
              <a:buClr>
                <a:srgbClr val="F3F3F3"/>
              </a:buClr>
              <a:buSzPts val="1600"/>
              <a:buChar char="●"/>
            </a:pPr>
            <a:r>
              <a:rPr lang="af" sz="1600" b="1"/>
              <a:t>AG Day-</a:t>
            </a:r>
            <a:r>
              <a:rPr lang="af" sz="1600">
                <a:solidFill>
                  <a:srgbClr val="FFFFFF"/>
                </a:solidFill>
              </a:rPr>
              <a:t>Presented by Dearborn County- Purdue Extension:  This field trip exposes students to different agricultural and livestock resources from our area.</a:t>
            </a:r>
            <a:endParaRPr sz="1600">
              <a:solidFill>
                <a:srgbClr val="FFFFFF"/>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50"/>
          <p:cNvSpPr txBox="1">
            <a:spLocks noGrp="1"/>
          </p:cNvSpPr>
          <p:nvPr>
            <p:ph type="title"/>
          </p:nvPr>
        </p:nvSpPr>
        <p:spPr>
          <a:xfrm>
            <a:off x="379550" y="1321875"/>
            <a:ext cx="39396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6000" b="1">
                <a:solidFill>
                  <a:srgbClr val="FF0000"/>
                </a:solidFill>
              </a:rPr>
              <a:t>4th Grade</a:t>
            </a:r>
            <a:endParaRPr>
              <a:solidFill>
                <a:srgbClr val="FF0000"/>
              </a:solidFill>
            </a:endParaRPr>
          </a:p>
          <a:p>
            <a:pPr marL="0" lvl="0" indent="0" algn="l" rtl="0">
              <a:spcBef>
                <a:spcPts val="0"/>
              </a:spcBef>
              <a:spcAft>
                <a:spcPts val="0"/>
              </a:spcAft>
              <a:buNone/>
            </a:pPr>
            <a:r>
              <a:rPr lang="af">
                <a:solidFill>
                  <a:srgbClr val="FF0000"/>
                </a:solidFill>
              </a:rPr>
              <a:t>Teachers:</a:t>
            </a:r>
            <a:endParaRPr>
              <a:solidFill>
                <a:srgbClr val="FF0000"/>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r>
              <a:rPr lang="af" sz="2000"/>
              <a:t>Melanie Beetz</a:t>
            </a:r>
            <a:endParaRPr sz="2000"/>
          </a:p>
          <a:p>
            <a:pPr marL="0" lvl="0" indent="0" algn="l" rtl="0">
              <a:spcBef>
                <a:spcPts val="0"/>
              </a:spcBef>
              <a:spcAft>
                <a:spcPts val="0"/>
              </a:spcAft>
              <a:buNone/>
            </a:pPr>
            <a:r>
              <a:rPr lang="af" sz="2000"/>
              <a:t>Malorie Dickhaus</a:t>
            </a:r>
            <a:endParaRPr sz="2000"/>
          </a:p>
          <a:p>
            <a:pPr marL="0" lvl="0" indent="0" algn="l" rtl="0">
              <a:spcBef>
                <a:spcPts val="0"/>
              </a:spcBef>
              <a:spcAft>
                <a:spcPts val="0"/>
              </a:spcAft>
              <a:buNone/>
            </a:pPr>
            <a:r>
              <a:rPr lang="af" sz="2000"/>
              <a:t>Pat Harper</a:t>
            </a:r>
            <a:endParaRPr sz="2000"/>
          </a:p>
          <a:p>
            <a:pPr marL="0" lvl="0" indent="0" algn="l" rtl="0">
              <a:spcBef>
                <a:spcPts val="0"/>
              </a:spcBef>
              <a:spcAft>
                <a:spcPts val="0"/>
              </a:spcAft>
              <a:buNone/>
            </a:pPr>
            <a:r>
              <a:rPr lang="af" sz="2000"/>
              <a:t>Sharon Moder</a:t>
            </a:r>
            <a:endParaRPr sz="2000"/>
          </a:p>
          <a:p>
            <a:pPr marL="0" lvl="0" indent="0" algn="l" rtl="0">
              <a:spcBef>
                <a:spcPts val="0"/>
              </a:spcBef>
              <a:spcAft>
                <a:spcPts val="0"/>
              </a:spcAft>
              <a:buNone/>
            </a:pPr>
            <a:r>
              <a:rPr lang="af" sz="2000"/>
              <a:t>Brooke Packer</a:t>
            </a: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11" name="Google Shape;311;p50"/>
          <p:cNvSpPr txBox="1">
            <a:spLocks noGrp="1"/>
          </p:cNvSpPr>
          <p:nvPr>
            <p:ph type="body" idx="2"/>
          </p:nvPr>
        </p:nvSpPr>
        <p:spPr>
          <a:xfrm>
            <a:off x="4782775" y="209400"/>
            <a:ext cx="4247700" cy="48075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af" sz="4200">
                <a:solidFill>
                  <a:srgbClr val="FF0000"/>
                </a:solidFill>
              </a:rPr>
              <a:t>Goals:</a:t>
            </a:r>
            <a:endParaRPr sz="1000">
              <a:solidFill>
                <a:srgbClr val="FF0000"/>
              </a:solidFill>
            </a:endParaRPr>
          </a:p>
          <a:p>
            <a:pPr marL="0" lvl="0" indent="0" algn="l" rtl="0">
              <a:lnSpc>
                <a:spcPct val="100000"/>
              </a:lnSpc>
              <a:spcBef>
                <a:spcPts val="0"/>
              </a:spcBef>
              <a:spcAft>
                <a:spcPts val="0"/>
              </a:spcAft>
              <a:buNone/>
            </a:pPr>
            <a:endParaRPr sz="1000">
              <a:solidFill>
                <a:srgbClr val="CC0000"/>
              </a:solidFill>
            </a:endParaRPr>
          </a:p>
          <a:p>
            <a:pPr marL="0" lvl="0" indent="0" algn="l" rtl="0">
              <a:lnSpc>
                <a:spcPct val="100000"/>
              </a:lnSpc>
              <a:spcBef>
                <a:spcPts val="0"/>
              </a:spcBef>
              <a:spcAft>
                <a:spcPts val="0"/>
              </a:spcAft>
              <a:buNone/>
            </a:pPr>
            <a:endParaRPr sz="800">
              <a:solidFill>
                <a:srgbClr val="CC0000"/>
              </a:solidFill>
            </a:endParaRPr>
          </a:p>
          <a:p>
            <a:pPr marL="457200" lvl="0" indent="-330200" algn="l" rtl="0">
              <a:lnSpc>
                <a:spcPct val="138000"/>
              </a:lnSpc>
              <a:spcBef>
                <a:spcPts val="0"/>
              </a:spcBef>
              <a:spcAft>
                <a:spcPts val="0"/>
              </a:spcAft>
              <a:buSzPts val="1600"/>
              <a:buChar char="●"/>
            </a:pPr>
            <a:r>
              <a:rPr lang="af" sz="1600"/>
              <a:t>Students will cite evidence to support answers.</a:t>
            </a:r>
            <a:endParaRPr sz="1600"/>
          </a:p>
          <a:p>
            <a:pPr marL="457200" lvl="0" indent="-330200" algn="l" rtl="0">
              <a:lnSpc>
                <a:spcPct val="138000"/>
              </a:lnSpc>
              <a:spcBef>
                <a:spcPts val="0"/>
              </a:spcBef>
              <a:spcAft>
                <a:spcPts val="0"/>
              </a:spcAft>
              <a:buSzPts val="1600"/>
              <a:buChar char="●"/>
            </a:pPr>
            <a:r>
              <a:rPr lang="af" sz="1600"/>
              <a:t>Students shift from learning to read, to reading to learn, especially in areas of Science and Social Studies.</a:t>
            </a:r>
            <a:endParaRPr sz="1600"/>
          </a:p>
          <a:p>
            <a:pPr marL="457200" lvl="0" indent="-330200" algn="l" rtl="0">
              <a:lnSpc>
                <a:spcPct val="138000"/>
              </a:lnSpc>
              <a:spcBef>
                <a:spcPts val="0"/>
              </a:spcBef>
              <a:spcAft>
                <a:spcPts val="0"/>
              </a:spcAft>
              <a:buSzPts val="1600"/>
              <a:buChar char="●"/>
            </a:pPr>
            <a:r>
              <a:rPr lang="af" sz="1600"/>
              <a:t>Students will become more independent and responsible learners. </a:t>
            </a:r>
            <a:endParaRPr sz="1600"/>
          </a:p>
          <a:p>
            <a:pPr marL="457200" lvl="0" indent="-330200" algn="l" rtl="0">
              <a:lnSpc>
                <a:spcPct val="138000"/>
              </a:lnSpc>
              <a:spcBef>
                <a:spcPts val="0"/>
              </a:spcBef>
              <a:spcAft>
                <a:spcPts val="0"/>
              </a:spcAft>
              <a:buSzPts val="1600"/>
              <a:buChar char="●"/>
            </a:pPr>
            <a:r>
              <a:rPr lang="af" sz="1600"/>
              <a:t>Students will be able to explain math computation and reasoning.</a:t>
            </a:r>
            <a:endParaRPr sz="16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1"/>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6000" b="1">
              <a:solidFill>
                <a:srgbClr val="FF590A"/>
              </a:solidFill>
            </a:endParaRPr>
          </a:p>
          <a:p>
            <a:pPr marL="0" lvl="0" indent="0" algn="l" rtl="0">
              <a:spcBef>
                <a:spcPts val="0"/>
              </a:spcBef>
              <a:spcAft>
                <a:spcPts val="0"/>
              </a:spcAft>
              <a:buNone/>
            </a:pPr>
            <a:endParaRPr sz="6000" b="1">
              <a:solidFill>
                <a:srgbClr val="FF590A"/>
              </a:solidFill>
            </a:endParaRPr>
          </a:p>
          <a:p>
            <a:pPr marL="0" lvl="0" indent="0" algn="l" rtl="0">
              <a:spcBef>
                <a:spcPts val="0"/>
              </a:spcBef>
              <a:spcAft>
                <a:spcPts val="0"/>
              </a:spcAft>
              <a:buNone/>
            </a:pPr>
            <a:r>
              <a:rPr lang="af" sz="6000" b="1">
                <a:solidFill>
                  <a:srgbClr val="FF0000"/>
                </a:solidFill>
              </a:rPr>
              <a:t>4th Grade</a:t>
            </a:r>
            <a:endParaRPr sz="6000" b="1">
              <a:solidFill>
                <a:srgbClr val="FF0000"/>
              </a:solidFill>
            </a:endParaRPr>
          </a:p>
          <a:p>
            <a:pPr marL="0" lvl="0" indent="0" algn="l" rtl="0">
              <a:spcBef>
                <a:spcPts val="0"/>
              </a:spcBef>
              <a:spcAft>
                <a:spcPts val="0"/>
              </a:spcAft>
              <a:buNone/>
            </a:pPr>
            <a:r>
              <a:rPr lang="af">
                <a:solidFill>
                  <a:srgbClr val="FF0000"/>
                </a:solidFill>
              </a:rPr>
              <a:t>Resources:</a:t>
            </a:r>
            <a:endParaRPr>
              <a:solidFill>
                <a:srgbClr val="FF0000"/>
              </a:solidFill>
            </a:endParaRPr>
          </a:p>
          <a:p>
            <a:pPr marL="457200" lvl="0" indent="-355600" algn="l" rtl="0">
              <a:lnSpc>
                <a:spcPct val="138000"/>
              </a:lnSpc>
              <a:spcBef>
                <a:spcPts val="0"/>
              </a:spcBef>
              <a:spcAft>
                <a:spcPts val="0"/>
              </a:spcAft>
              <a:buClr>
                <a:srgbClr val="F3F3F3"/>
              </a:buClr>
              <a:buSzPts val="2000"/>
              <a:buChar char="●"/>
            </a:pPr>
            <a:r>
              <a:rPr lang="af" sz="2000">
                <a:solidFill>
                  <a:srgbClr val="F3F3F3"/>
                </a:solidFill>
              </a:rPr>
              <a:t>Edmentum: Exact Path and Study Island</a:t>
            </a:r>
            <a:endParaRPr sz="2000">
              <a:solidFill>
                <a:srgbClr val="F3F3F3"/>
              </a:solidFill>
            </a:endParaRPr>
          </a:p>
          <a:p>
            <a:pPr marL="457200" lvl="0" indent="-355600" algn="l" rtl="0">
              <a:lnSpc>
                <a:spcPct val="138000"/>
              </a:lnSpc>
              <a:spcBef>
                <a:spcPts val="0"/>
              </a:spcBef>
              <a:spcAft>
                <a:spcPts val="0"/>
              </a:spcAft>
              <a:buClr>
                <a:srgbClr val="EFEFEF"/>
              </a:buClr>
              <a:buSzPts val="2000"/>
              <a:buChar char="●"/>
            </a:pPr>
            <a:r>
              <a:rPr lang="af" sz="2000">
                <a:solidFill>
                  <a:srgbClr val="EFEFEF"/>
                </a:solidFill>
              </a:rPr>
              <a:t>Journey’s Reading Textbook</a:t>
            </a:r>
            <a:endParaRPr sz="2000">
              <a:solidFill>
                <a:srgbClr val="EFEFEF"/>
              </a:solidFill>
            </a:endParaRPr>
          </a:p>
          <a:p>
            <a:pPr marL="457200" lvl="0" indent="-355600" algn="l" rtl="0">
              <a:lnSpc>
                <a:spcPct val="138000"/>
              </a:lnSpc>
              <a:spcBef>
                <a:spcPts val="0"/>
              </a:spcBef>
              <a:spcAft>
                <a:spcPts val="0"/>
              </a:spcAft>
              <a:buClr>
                <a:srgbClr val="EFEFEF"/>
              </a:buClr>
              <a:buSzPts val="2000"/>
              <a:buChar char="●"/>
            </a:pPr>
            <a:r>
              <a:rPr lang="af" sz="2000">
                <a:solidFill>
                  <a:srgbClr val="EFEFEF"/>
                </a:solidFill>
              </a:rPr>
              <a:t>My Math Textbook</a:t>
            </a:r>
            <a:endParaRPr sz="2000">
              <a:solidFill>
                <a:srgbClr val="EFEFEF"/>
              </a:solidFill>
            </a:endParaRPr>
          </a:p>
          <a:p>
            <a:pPr marL="457200" lvl="0" indent="-355600" algn="l" rtl="0">
              <a:lnSpc>
                <a:spcPct val="138000"/>
              </a:lnSpc>
              <a:spcBef>
                <a:spcPts val="0"/>
              </a:spcBef>
              <a:spcAft>
                <a:spcPts val="0"/>
              </a:spcAft>
              <a:buClr>
                <a:srgbClr val="EFEFEF"/>
              </a:buClr>
              <a:buSzPts val="2000"/>
              <a:buChar char="●"/>
            </a:pPr>
            <a:r>
              <a:rPr lang="af" sz="2000">
                <a:solidFill>
                  <a:srgbClr val="EFEFEF"/>
                </a:solidFill>
              </a:rPr>
              <a:t>Junior Great Books</a:t>
            </a:r>
            <a:endParaRPr sz="2000">
              <a:solidFill>
                <a:srgbClr val="EFEFEF"/>
              </a:solidFill>
            </a:endParaRPr>
          </a:p>
          <a:p>
            <a:pPr marL="457200" lvl="0" indent="-355600" algn="l" rtl="0">
              <a:lnSpc>
                <a:spcPct val="115000"/>
              </a:lnSpc>
              <a:spcBef>
                <a:spcPts val="0"/>
              </a:spcBef>
              <a:spcAft>
                <a:spcPts val="0"/>
              </a:spcAft>
              <a:buClr>
                <a:srgbClr val="EFEFEF"/>
              </a:buClr>
              <a:buSzPts val="2000"/>
              <a:buChar char="●"/>
            </a:pPr>
            <a:r>
              <a:rPr lang="af" sz="2000">
                <a:solidFill>
                  <a:srgbClr val="EFEFEF"/>
                </a:solidFill>
              </a:rPr>
              <a:t>Science and Social Studies Textbooks</a:t>
            </a:r>
            <a:endParaRPr sz="2000">
              <a:solidFill>
                <a:srgbClr val="EFEFEF"/>
              </a:solidFill>
            </a:endParaRPr>
          </a:p>
          <a:p>
            <a:pPr marL="457200" lvl="0" indent="-355600" algn="l" rtl="0">
              <a:lnSpc>
                <a:spcPct val="115000"/>
              </a:lnSpc>
              <a:spcBef>
                <a:spcPts val="0"/>
              </a:spcBef>
              <a:spcAft>
                <a:spcPts val="0"/>
              </a:spcAft>
              <a:buClr>
                <a:srgbClr val="EFEFEF"/>
              </a:buClr>
              <a:buSzPts val="2000"/>
              <a:buChar char="●"/>
            </a:pPr>
            <a:r>
              <a:rPr lang="af" sz="2000">
                <a:solidFill>
                  <a:srgbClr val="EFEFEF"/>
                </a:solidFill>
              </a:rPr>
              <a:t>Novels</a:t>
            </a:r>
            <a:endParaRPr sz="2000">
              <a:solidFill>
                <a:srgbClr val="EFEFEF"/>
              </a:solidFill>
            </a:endParaRPr>
          </a:p>
          <a:p>
            <a:pPr marL="457200" lvl="0" indent="-355600" algn="l" rtl="0">
              <a:lnSpc>
                <a:spcPct val="115000"/>
              </a:lnSpc>
              <a:spcBef>
                <a:spcPts val="0"/>
              </a:spcBef>
              <a:spcAft>
                <a:spcPts val="0"/>
              </a:spcAft>
              <a:buClr>
                <a:srgbClr val="EFEFEF"/>
              </a:buClr>
              <a:buSzPts val="2000"/>
              <a:buChar char="●"/>
            </a:pPr>
            <a:r>
              <a:rPr lang="af" sz="2000">
                <a:solidFill>
                  <a:srgbClr val="EFEFEF"/>
                </a:solidFill>
              </a:rPr>
              <a:t>Scholastic News</a:t>
            </a:r>
            <a:endParaRPr sz="2000">
              <a:solidFill>
                <a:srgbClr val="EFEFEF"/>
              </a:solidFill>
            </a:endParaRPr>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17" name="Google Shape;317;p51"/>
          <p:cNvSpPr txBox="1">
            <a:spLocks noGrp="1"/>
          </p:cNvSpPr>
          <p:nvPr>
            <p:ph type="body" idx="2"/>
          </p:nvPr>
        </p:nvSpPr>
        <p:spPr>
          <a:xfrm>
            <a:off x="4962625" y="830450"/>
            <a:ext cx="3837000" cy="28647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r>
              <a:rPr lang="af" sz="4200">
                <a:solidFill>
                  <a:srgbClr val="FF0000"/>
                </a:solidFill>
              </a:rPr>
              <a:t>Instructional Strategies:</a:t>
            </a:r>
            <a:endParaRPr sz="4200">
              <a:solidFill>
                <a:srgbClr val="FF0000"/>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RACE Response Format</a:t>
            </a:r>
            <a:endParaRPr sz="1500">
              <a:solidFill>
                <a:srgbClr val="F3F3F3"/>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Differentiated Instruction for Reading and Math using Flexible Grouping</a:t>
            </a:r>
            <a:endParaRPr sz="1500">
              <a:solidFill>
                <a:srgbClr val="F3F3F3"/>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Kinesthetic Learning strategies</a:t>
            </a:r>
            <a:endParaRPr sz="1500">
              <a:solidFill>
                <a:srgbClr val="F3F3F3"/>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Self Monitoring and Performance feedback through Data Folders</a:t>
            </a:r>
            <a:endParaRPr sz="1500">
              <a:solidFill>
                <a:srgbClr val="F3F3F3"/>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RtI (Response to Intervention)</a:t>
            </a:r>
            <a:endParaRPr sz="1600">
              <a:solidFill>
                <a:srgbClr val="F3F3F3"/>
              </a:solidFill>
            </a:endParaRPr>
          </a:p>
          <a:p>
            <a:pPr marL="457200" lvl="0" indent="-323850" algn="l" rtl="0">
              <a:lnSpc>
                <a:spcPct val="138000"/>
              </a:lnSpc>
              <a:spcBef>
                <a:spcPts val="0"/>
              </a:spcBef>
              <a:spcAft>
                <a:spcPts val="0"/>
              </a:spcAft>
              <a:buClr>
                <a:srgbClr val="F3F3F3"/>
              </a:buClr>
              <a:buSzPts val="1500"/>
              <a:buChar char="●"/>
            </a:pPr>
            <a:r>
              <a:rPr lang="af" sz="1500">
                <a:solidFill>
                  <a:srgbClr val="F3F3F3"/>
                </a:solidFill>
              </a:rPr>
              <a:t>UPSC charts for Math word problems</a:t>
            </a:r>
            <a:endParaRPr sz="1500">
              <a:solidFill>
                <a:srgbClr val="F3F3F3"/>
              </a:solidFil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549713" y="327200"/>
            <a:ext cx="3621600" cy="357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sz="2500" b="1">
              <a:latin typeface="Bree Serif"/>
              <a:ea typeface="Bree Serif"/>
              <a:cs typeface="Bree Serif"/>
              <a:sym typeface="Bree Serif"/>
            </a:endParaRPr>
          </a:p>
          <a:p>
            <a:pPr marL="0" lvl="0" indent="0" algn="l" rtl="0">
              <a:spcBef>
                <a:spcPts val="0"/>
              </a:spcBef>
              <a:spcAft>
                <a:spcPts val="0"/>
              </a:spcAft>
              <a:buNone/>
            </a:pPr>
            <a:endParaRPr sz="2500" b="1">
              <a:latin typeface="Bree Serif"/>
              <a:ea typeface="Bree Serif"/>
              <a:cs typeface="Bree Serif"/>
              <a:sym typeface="Bree Serif"/>
            </a:endParaRPr>
          </a:p>
          <a:p>
            <a:pPr marL="0" lvl="0" indent="0" algn="ctr" rtl="0">
              <a:spcBef>
                <a:spcPts val="0"/>
              </a:spcBef>
              <a:spcAft>
                <a:spcPts val="0"/>
              </a:spcAft>
              <a:buNone/>
            </a:pPr>
            <a:endParaRPr sz="2500" b="1">
              <a:latin typeface="Bree Serif"/>
              <a:ea typeface="Bree Serif"/>
              <a:cs typeface="Bree Serif"/>
              <a:sym typeface="Bree Serif"/>
            </a:endParaRPr>
          </a:p>
          <a:p>
            <a:pPr marL="0" lvl="0" indent="0" algn="ctr" rtl="0">
              <a:spcBef>
                <a:spcPts val="0"/>
              </a:spcBef>
              <a:spcAft>
                <a:spcPts val="0"/>
              </a:spcAft>
              <a:buNone/>
            </a:pPr>
            <a:endParaRPr sz="2500" b="1">
              <a:latin typeface="Bree Serif"/>
              <a:ea typeface="Bree Serif"/>
              <a:cs typeface="Bree Serif"/>
              <a:sym typeface="Bree Serif"/>
            </a:endParaRPr>
          </a:p>
          <a:p>
            <a:pPr marL="0" lvl="0" indent="0" algn="l" rtl="0">
              <a:spcBef>
                <a:spcPts val="0"/>
              </a:spcBef>
              <a:spcAft>
                <a:spcPts val="0"/>
              </a:spcAft>
              <a:buNone/>
            </a:pPr>
            <a:endParaRPr sz="2500" b="1">
              <a:solidFill>
                <a:srgbClr val="FF590A"/>
              </a:solidFill>
              <a:latin typeface="Bree Serif"/>
              <a:ea typeface="Bree Serif"/>
              <a:cs typeface="Bree Serif"/>
              <a:sym typeface="Bree Serif"/>
            </a:endParaRPr>
          </a:p>
          <a:p>
            <a:pPr marL="0" lvl="0" indent="0" algn="ctr" rtl="0">
              <a:spcBef>
                <a:spcPts val="0"/>
              </a:spcBef>
              <a:spcAft>
                <a:spcPts val="0"/>
              </a:spcAft>
              <a:buNone/>
            </a:pPr>
            <a:r>
              <a:rPr lang="af" sz="3000" b="1">
                <a:solidFill>
                  <a:srgbClr val="FF0000"/>
                </a:solidFill>
                <a:latin typeface="Bree Serif"/>
                <a:ea typeface="Bree Serif"/>
                <a:cs typeface="Bree Serif"/>
                <a:sym typeface="Bree Serif"/>
              </a:rPr>
              <a:t>Sunman-Dearborn Community School Corporation</a:t>
            </a:r>
            <a:endParaRPr sz="3000" b="1">
              <a:solidFill>
                <a:srgbClr val="FF0000"/>
              </a:solidFill>
              <a:latin typeface="Bree Serif"/>
              <a:ea typeface="Bree Serif"/>
              <a:cs typeface="Bree Serif"/>
              <a:sym typeface="Bree Serif"/>
            </a:endParaRPr>
          </a:p>
          <a:p>
            <a:pPr marL="0" lvl="0" indent="0" algn="l" rtl="0">
              <a:spcBef>
                <a:spcPts val="0"/>
              </a:spcBef>
              <a:spcAft>
                <a:spcPts val="0"/>
              </a:spcAft>
              <a:buNone/>
            </a:pPr>
            <a:endParaRPr sz="1500">
              <a:latin typeface="Georgia"/>
              <a:ea typeface="Georgia"/>
              <a:cs typeface="Georgia"/>
              <a:sym typeface="Georgia"/>
            </a:endParaRPr>
          </a:p>
          <a:p>
            <a:pPr marL="0" lvl="0" indent="0" algn="l" rtl="0">
              <a:lnSpc>
                <a:spcPct val="115000"/>
              </a:lnSpc>
              <a:spcBef>
                <a:spcPts val="0"/>
              </a:spcBef>
              <a:spcAft>
                <a:spcPts val="0"/>
              </a:spcAft>
              <a:buNone/>
            </a:pPr>
            <a:endParaRPr sz="1800">
              <a:solidFill>
                <a:srgbClr val="F3F3F3"/>
              </a:solidFill>
            </a:endParaRPr>
          </a:p>
          <a:p>
            <a:pPr marL="0" lvl="0" indent="0" algn="l" rtl="0">
              <a:spcBef>
                <a:spcPts val="1600"/>
              </a:spcBef>
              <a:spcAft>
                <a:spcPts val="0"/>
              </a:spcAft>
              <a:buNone/>
            </a:pPr>
            <a:endParaRPr i="1" u="sng"/>
          </a:p>
        </p:txBody>
      </p:sp>
      <p:sp>
        <p:nvSpPr>
          <p:cNvPr id="76" name="Google Shape;76;p16"/>
          <p:cNvSpPr txBox="1"/>
          <p:nvPr/>
        </p:nvSpPr>
        <p:spPr>
          <a:xfrm>
            <a:off x="4934100" y="327200"/>
            <a:ext cx="3743100" cy="242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1800">
                <a:solidFill>
                  <a:schemeClr val="dk1"/>
                </a:solidFill>
                <a:latin typeface="Georgia"/>
                <a:ea typeface="Georgia"/>
                <a:cs typeface="Georgia"/>
                <a:sym typeface="Georgia"/>
              </a:rPr>
              <a:t>Our </a:t>
            </a:r>
            <a:r>
              <a:rPr lang="af" sz="1800" b="1">
                <a:solidFill>
                  <a:schemeClr val="dk1"/>
                </a:solidFill>
                <a:latin typeface="Georgia"/>
                <a:ea typeface="Georgia"/>
                <a:cs typeface="Georgia"/>
                <a:sym typeface="Georgia"/>
              </a:rPr>
              <a:t>MISSION</a:t>
            </a:r>
            <a:r>
              <a:rPr lang="af" sz="1800">
                <a:solidFill>
                  <a:schemeClr val="dk1"/>
                </a:solidFill>
                <a:latin typeface="Georgia"/>
                <a:ea typeface="Georgia"/>
                <a:cs typeface="Georgia"/>
                <a:sym typeface="Georgia"/>
              </a:rPr>
              <a:t> is to provide a safe, innovative, and challenging environment designed to prepare students for their future through </a:t>
            </a:r>
            <a:r>
              <a:rPr lang="af" sz="1800">
                <a:solidFill>
                  <a:srgbClr val="FFFF00"/>
                </a:solidFill>
                <a:latin typeface="Georgia"/>
                <a:ea typeface="Georgia"/>
                <a:cs typeface="Georgia"/>
                <a:sym typeface="Georgia"/>
              </a:rPr>
              <a:t>Stewardship</a:t>
            </a:r>
            <a:r>
              <a:rPr lang="af" sz="1800">
                <a:solidFill>
                  <a:schemeClr val="dk1"/>
                </a:solidFill>
                <a:latin typeface="Georgia"/>
                <a:ea typeface="Georgia"/>
                <a:cs typeface="Georgia"/>
                <a:sym typeface="Georgia"/>
              </a:rPr>
              <a:t>, </a:t>
            </a:r>
            <a:r>
              <a:rPr lang="af" sz="1800">
                <a:solidFill>
                  <a:srgbClr val="FFFF00"/>
                </a:solidFill>
                <a:latin typeface="Georgia"/>
                <a:ea typeface="Georgia"/>
                <a:cs typeface="Georgia"/>
                <a:sym typeface="Georgia"/>
              </a:rPr>
              <a:t>Data-Driven Decision Making, Collaboration, Shared Leadership</a:t>
            </a:r>
            <a:r>
              <a:rPr lang="af" sz="1800">
                <a:solidFill>
                  <a:schemeClr val="dk1"/>
                </a:solidFill>
                <a:latin typeface="Georgia"/>
                <a:ea typeface="Georgia"/>
                <a:cs typeface="Georgia"/>
                <a:sym typeface="Georgia"/>
              </a:rPr>
              <a:t>, and </a:t>
            </a:r>
            <a:r>
              <a:rPr lang="af" sz="2000">
                <a:solidFill>
                  <a:srgbClr val="FFFF00"/>
                </a:solidFill>
                <a:latin typeface="Georgia"/>
                <a:ea typeface="Georgia"/>
                <a:cs typeface="Georgia"/>
                <a:sym typeface="Georgia"/>
              </a:rPr>
              <a:t>Commitment</a:t>
            </a:r>
            <a:r>
              <a:rPr lang="af" sz="1800">
                <a:solidFill>
                  <a:srgbClr val="FFFF00"/>
                </a:solidFill>
                <a:latin typeface="Georgia"/>
                <a:ea typeface="Georgia"/>
                <a:cs typeface="Georgia"/>
                <a:sym typeface="Georgia"/>
              </a:rPr>
              <a:t>.</a:t>
            </a:r>
            <a:endParaRPr sz="1800">
              <a:solidFill>
                <a:srgbClr val="FFFF00"/>
              </a:solidFill>
            </a:endParaRPr>
          </a:p>
        </p:txBody>
      </p:sp>
      <p:sp>
        <p:nvSpPr>
          <p:cNvPr id="77" name="Google Shape;77;p16"/>
          <p:cNvSpPr txBox="1"/>
          <p:nvPr/>
        </p:nvSpPr>
        <p:spPr>
          <a:xfrm>
            <a:off x="4934100" y="2944750"/>
            <a:ext cx="4044000" cy="188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f" sz="1800">
                <a:solidFill>
                  <a:schemeClr val="dk1"/>
                </a:solidFill>
                <a:latin typeface="Georgia"/>
                <a:ea typeface="Georgia"/>
                <a:cs typeface="Georgia"/>
                <a:sym typeface="Georgia"/>
              </a:rPr>
              <a:t>Reflecting on our core values, the </a:t>
            </a:r>
            <a:r>
              <a:rPr lang="af" sz="1800" b="1">
                <a:solidFill>
                  <a:schemeClr val="dk1"/>
                </a:solidFill>
                <a:latin typeface="Georgia"/>
                <a:ea typeface="Georgia"/>
                <a:cs typeface="Georgia"/>
                <a:sym typeface="Georgia"/>
              </a:rPr>
              <a:t>VISION</a:t>
            </a:r>
            <a:r>
              <a:rPr lang="af" sz="1800">
                <a:solidFill>
                  <a:schemeClr val="dk1"/>
                </a:solidFill>
                <a:latin typeface="Georgia"/>
                <a:ea typeface="Georgia"/>
                <a:cs typeface="Georgia"/>
                <a:sym typeface="Georgia"/>
              </a:rPr>
              <a:t> of Sunman-Dearborn Community Schools is: </a:t>
            </a:r>
            <a:r>
              <a:rPr lang="af" sz="2000" i="1" u="sng">
                <a:solidFill>
                  <a:srgbClr val="FFFF00"/>
                </a:solidFill>
                <a:latin typeface="Georgia"/>
                <a:ea typeface="Georgia"/>
                <a:cs typeface="Georgia"/>
                <a:sym typeface="Georgia"/>
              </a:rPr>
              <a:t>Surpassing expectations and inspiring excellence in every student, every day.</a:t>
            </a:r>
            <a:endParaRPr sz="2000" i="1" u="sng">
              <a:solidFill>
                <a:srgbClr val="FFFF00"/>
              </a:solidFill>
            </a:endParaRPr>
          </a:p>
        </p:txBody>
      </p:sp>
      <p:pic>
        <p:nvPicPr>
          <p:cNvPr id="78" name="Google Shape;78;p16"/>
          <p:cNvPicPr preferRelativeResize="0"/>
          <p:nvPr/>
        </p:nvPicPr>
        <p:blipFill>
          <a:blip r:embed="rId3">
            <a:alphaModFix/>
          </a:blip>
          <a:stretch>
            <a:fillRect/>
          </a:stretch>
        </p:blipFill>
        <p:spPr>
          <a:xfrm>
            <a:off x="1696563" y="2944750"/>
            <a:ext cx="1327875" cy="15312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2"/>
          <p:cNvSpPr txBox="1">
            <a:spLocks noGrp="1"/>
          </p:cNvSpPr>
          <p:nvPr>
            <p:ph type="title"/>
          </p:nvPr>
        </p:nvSpPr>
        <p:spPr>
          <a:xfrm>
            <a:off x="116075" y="1818600"/>
            <a:ext cx="4438200" cy="1919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1000" b="1">
              <a:solidFill>
                <a:srgbClr val="CC0000"/>
              </a:solidFill>
            </a:endParaRPr>
          </a:p>
          <a:p>
            <a:pPr marL="0" lvl="0" indent="0" algn="l" rtl="0">
              <a:spcBef>
                <a:spcPts val="0"/>
              </a:spcBef>
              <a:spcAft>
                <a:spcPts val="0"/>
              </a:spcAft>
              <a:buNone/>
            </a:pPr>
            <a:endParaRPr sz="1200" b="1">
              <a:solidFill>
                <a:srgbClr val="CC0000"/>
              </a:solidFill>
            </a:endParaRPr>
          </a:p>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4th Grade</a:t>
            </a:r>
            <a:endParaRPr sz="6000" b="1">
              <a:solidFill>
                <a:srgbClr val="FF0000"/>
              </a:solidFill>
            </a:endParaRPr>
          </a:p>
          <a:p>
            <a:pPr marL="0" lvl="0" indent="0" algn="l" rtl="0">
              <a:spcBef>
                <a:spcPts val="0"/>
              </a:spcBef>
              <a:spcAft>
                <a:spcPts val="0"/>
              </a:spcAft>
              <a:buNone/>
            </a:pPr>
            <a:endParaRPr sz="2500" b="1">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Guest Speakers/</a:t>
            </a:r>
            <a:endParaRPr sz="2500">
              <a:solidFill>
                <a:srgbClr val="FF0000"/>
              </a:solidFill>
            </a:endParaRPr>
          </a:p>
          <a:p>
            <a:pPr marL="0" lvl="0" indent="0" algn="l" rtl="0">
              <a:lnSpc>
                <a:spcPct val="138000"/>
              </a:lnSpc>
              <a:spcBef>
                <a:spcPts val="0"/>
              </a:spcBef>
              <a:spcAft>
                <a:spcPts val="0"/>
              </a:spcAft>
              <a:buClr>
                <a:srgbClr val="000000"/>
              </a:buClr>
              <a:buSzPts val="1100"/>
              <a:buNone/>
            </a:pPr>
            <a:r>
              <a:rPr lang="af" sz="2500">
                <a:solidFill>
                  <a:srgbClr val="FF0000"/>
                </a:solidFill>
              </a:rPr>
              <a:t>Special Projects:</a:t>
            </a:r>
            <a:endParaRPr sz="2500">
              <a:solidFill>
                <a:srgbClr val="FF0000"/>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Kevin Stonerock (Civil War soldier)</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Danny Russell (James Whitcomb Riley)</a:t>
            </a:r>
            <a:endParaRPr sz="1800">
              <a:solidFill>
                <a:srgbClr val="FFFFFF"/>
              </a:solidFill>
            </a:endParaRPr>
          </a:p>
          <a:p>
            <a:pPr marL="457200" lvl="0" indent="-342900" algn="l" rtl="0">
              <a:lnSpc>
                <a:spcPct val="115000"/>
              </a:lnSpc>
              <a:spcBef>
                <a:spcPts val="0"/>
              </a:spcBef>
              <a:spcAft>
                <a:spcPts val="0"/>
              </a:spcAft>
              <a:buClr>
                <a:srgbClr val="FFFFFF"/>
              </a:buClr>
              <a:buSzPts val="1800"/>
              <a:buChar char="●"/>
            </a:pPr>
            <a:r>
              <a:rPr lang="af" sz="1800">
                <a:solidFill>
                  <a:srgbClr val="FFFFFF"/>
                </a:solidFill>
              </a:rPr>
              <a:t>Rationing Activity (WWII)</a:t>
            </a:r>
            <a:endParaRPr sz="1800">
              <a:solidFill>
                <a:srgbClr val="FFFFFF"/>
              </a:solidFill>
            </a:endParaRPr>
          </a:p>
          <a:p>
            <a:pPr marL="457200" lvl="0" indent="-342900" algn="l" rtl="0">
              <a:lnSpc>
                <a:spcPct val="138000"/>
              </a:lnSpc>
              <a:spcBef>
                <a:spcPts val="0"/>
              </a:spcBef>
              <a:spcAft>
                <a:spcPts val="0"/>
              </a:spcAft>
              <a:buClr>
                <a:schemeClr val="dk1"/>
              </a:buClr>
              <a:buSzPts val="1800"/>
              <a:buChar char="●"/>
            </a:pPr>
            <a:r>
              <a:rPr lang="af" sz="1800"/>
              <a:t>Economics Fair project in 3rd quarter</a:t>
            </a:r>
            <a:endParaRPr sz="1800"/>
          </a:p>
          <a:p>
            <a:pPr marL="457200" lvl="0" indent="-342900" algn="l" rtl="0">
              <a:lnSpc>
                <a:spcPct val="115000"/>
              </a:lnSpc>
              <a:spcBef>
                <a:spcPts val="0"/>
              </a:spcBef>
              <a:spcAft>
                <a:spcPts val="0"/>
              </a:spcAft>
              <a:buClr>
                <a:schemeClr val="dk1"/>
              </a:buClr>
              <a:buSzPts val="1800"/>
              <a:buChar char="●"/>
            </a:pPr>
            <a:r>
              <a:rPr lang="af" sz="1800"/>
              <a:t>Hoosier Biography report and project in 4th quarter</a:t>
            </a:r>
            <a:endParaRPr sz="1800">
              <a:solidFill>
                <a:srgbClr val="FFFFFF"/>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23" name="Google Shape;323;p52"/>
          <p:cNvSpPr txBox="1">
            <a:spLocks noGrp="1"/>
          </p:cNvSpPr>
          <p:nvPr>
            <p:ph type="body" idx="2"/>
          </p:nvPr>
        </p:nvSpPr>
        <p:spPr>
          <a:xfrm>
            <a:off x="4862950" y="142350"/>
            <a:ext cx="4141200" cy="4814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3200">
              <a:solidFill>
                <a:srgbClr val="CC0000"/>
              </a:solidFill>
            </a:endParaRPr>
          </a:p>
          <a:p>
            <a:pPr marL="0" lvl="0" indent="0" algn="l" rtl="0">
              <a:lnSpc>
                <a:spcPct val="100000"/>
              </a:lnSpc>
              <a:spcBef>
                <a:spcPts val="0"/>
              </a:spcBef>
              <a:spcAft>
                <a:spcPts val="0"/>
              </a:spcAft>
              <a:buNone/>
            </a:pPr>
            <a:r>
              <a:rPr lang="af" sz="3200">
                <a:solidFill>
                  <a:srgbClr val="FF0000"/>
                </a:solidFill>
              </a:rPr>
              <a:t>Field Trips:</a:t>
            </a:r>
            <a:endParaRPr sz="3200">
              <a:solidFill>
                <a:srgbClr val="FF0000"/>
              </a:solidFill>
            </a:endParaRPr>
          </a:p>
          <a:p>
            <a:pPr marL="0" lvl="0" indent="0" algn="l" rtl="0">
              <a:lnSpc>
                <a:spcPct val="138000"/>
              </a:lnSpc>
              <a:spcBef>
                <a:spcPts val="0"/>
              </a:spcBef>
              <a:spcAft>
                <a:spcPts val="0"/>
              </a:spcAft>
              <a:buNone/>
            </a:pPr>
            <a:r>
              <a:rPr lang="af" sz="1400" b="1">
                <a:solidFill>
                  <a:srgbClr val="FF0000"/>
                </a:solidFill>
              </a:rPr>
              <a:t>*Field Trips could change</a:t>
            </a:r>
            <a:endParaRPr sz="1400">
              <a:solidFill>
                <a:srgbClr val="FF0000"/>
              </a:solidFill>
            </a:endParaRPr>
          </a:p>
          <a:p>
            <a:pPr marL="0" lvl="0" indent="0" algn="l" rtl="0">
              <a:lnSpc>
                <a:spcPct val="138000"/>
              </a:lnSpc>
              <a:spcBef>
                <a:spcPts val="0"/>
              </a:spcBef>
              <a:spcAft>
                <a:spcPts val="0"/>
              </a:spcAft>
              <a:buNone/>
            </a:pPr>
            <a:r>
              <a:rPr lang="af" b="1">
                <a:solidFill>
                  <a:srgbClr val="F3F3F3"/>
                </a:solidFill>
                <a:latin typeface="Alegreya"/>
                <a:ea typeface="Alegreya"/>
                <a:cs typeface="Alegreya"/>
                <a:sym typeface="Alegreya"/>
              </a:rPr>
              <a:t> Governor Bebb Metro Park</a:t>
            </a:r>
            <a:r>
              <a:rPr lang="af">
                <a:solidFill>
                  <a:srgbClr val="F3F3F3"/>
                </a:solidFill>
                <a:latin typeface="Alegreya"/>
                <a:ea typeface="Alegreya"/>
                <a:cs typeface="Alegreya"/>
                <a:sym typeface="Alegreya"/>
              </a:rPr>
              <a:t> </a:t>
            </a:r>
            <a:r>
              <a:rPr lang="af" sz="1000">
                <a:solidFill>
                  <a:srgbClr val="F3F3F3"/>
                </a:solidFill>
                <a:latin typeface="Alegreya"/>
                <a:ea typeface="Alegreya"/>
                <a:cs typeface="Alegreya"/>
                <a:sym typeface="Alegreya"/>
              </a:rPr>
              <a:t>- </a:t>
            </a:r>
            <a:endParaRPr sz="1000">
              <a:solidFill>
                <a:srgbClr val="F3F3F3"/>
              </a:solidFill>
              <a:latin typeface="Alegreya"/>
              <a:ea typeface="Alegreya"/>
              <a:cs typeface="Alegreya"/>
              <a:sym typeface="Alegreya"/>
            </a:endParaRPr>
          </a:p>
          <a:p>
            <a:pPr marL="457200" lvl="0" indent="-304800" algn="l" rtl="0">
              <a:lnSpc>
                <a:spcPct val="138000"/>
              </a:lnSpc>
              <a:spcBef>
                <a:spcPts val="0"/>
              </a:spcBef>
              <a:spcAft>
                <a:spcPts val="0"/>
              </a:spcAft>
              <a:buClr>
                <a:srgbClr val="F3F3F3"/>
              </a:buClr>
              <a:buSzPts val="1200"/>
              <a:buFont typeface="Alegreya"/>
              <a:buChar char="●"/>
            </a:pPr>
            <a:r>
              <a:rPr lang="af" sz="1200">
                <a:solidFill>
                  <a:srgbClr val="F3F3F3"/>
                </a:solidFill>
                <a:latin typeface="Alegreya"/>
                <a:ea typeface="Alegreya"/>
                <a:cs typeface="Alegreya"/>
                <a:sym typeface="Alegreya"/>
              </a:rPr>
              <a:t>4.3.4 Map physical regions of IN and identify major natural resources and crop regions.</a:t>
            </a:r>
            <a:endParaRPr sz="1200">
              <a:solidFill>
                <a:srgbClr val="F3F3F3"/>
              </a:solidFill>
              <a:latin typeface="Alegreya"/>
              <a:ea typeface="Alegreya"/>
              <a:cs typeface="Alegreya"/>
              <a:sym typeface="Alegreya"/>
            </a:endParaRPr>
          </a:p>
          <a:p>
            <a:pPr marL="457200" lvl="0" indent="-304800" algn="l" rtl="0">
              <a:lnSpc>
                <a:spcPct val="138000"/>
              </a:lnSpc>
              <a:spcBef>
                <a:spcPts val="0"/>
              </a:spcBef>
              <a:spcAft>
                <a:spcPts val="0"/>
              </a:spcAft>
              <a:buClr>
                <a:srgbClr val="F3F3F3"/>
              </a:buClr>
              <a:buSzPts val="1200"/>
              <a:buFont typeface="Alegreya"/>
              <a:buChar char="●"/>
            </a:pPr>
            <a:r>
              <a:rPr lang="af" sz="1200">
                <a:solidFill>
                  <a:srgbClr val="F3F3F3"/>
                </a:solidFill>
                <a:latin typeface="Alegreya"/>
                <a:ea typeface="Alegreya"/>
                <a:cs typeface="Alegreya"/>
                <a:sym typeface="Alegreya"/>
              </a:rPr>
              <a:t>4.3.9 Explain the importance of major transportation routes in the exploration, settlement and growth of Indiana.</a:t>
            </a:r>
            <a:endParaRPr sz="1200">
              <a:solidFill>
                <a:srgbClr val="F3F3F3"/>
              </a:solidFill>
              <a:latin typeface="Alegreya"/>
              <a:ea typeface="Alegreya"/>
              <a:cs typeface="Alegreya"/>
              <a:sym typeface="Alegreya"/>
            </a:endParaRPr>
          </a:p>
          <a:p>
            <a:pPr marL="0" lvl="0" indent="0" algn="l" rtl="0">
              <a:lnSpc>
                <a:spcPct val="138000"/>
              </a:lnSpc>
              <a:spcBef>
                <a:spcPts val="0"/>
              </a:spcBef>
              <a:spcAft>
                <a:spcPts val="0"/>
              </a:spcAft>
              <a:buNone/>
            </a:pPr>
            <a:endParaRPr sz="1000">
              <a:solidFill>
                <a:srgbClr val="F3F3F3"/>
              </a:solidFill>
              <a:latin typeface="Alegreya"/>
              <a:ea typeface="Alegreya"/>
              <a:cs typeface="Alegreya"/>
              <a:sym typeface="Alegreya"/>
            </a:endParaRPr>
          </a:p>
          <a:p>
            <a:pPr marL="0" lvl="0" indent="0" algn="l" rtl="0">
              <a:lnSpc>
                <a:spcPct val="138000"/>
              </a:lnSpc>
              <a:spcBef>
                <a:spcPts val="0"/>
              </a:spcBef>
              <a:spcAft>
                <a:spcPts val="0"/>
              </a:spcAft>
              <a:buNone/>
            </a:pPr>
            <a:r>
              <a:rPr lang="af" b="1">
                <a:solidFill>
                  <a:srgbClr val="F3F3F3"/>
                </a:solidFill>
                <a:latin typeface="Alegreya"/>
                <a:ea typeface="Alegreya"/>
                <a:cs typeface="Alegreya"/>
                <a:sym typeface="Alegreya"/>
              </a:rPr>
              <a:t>Krohn Conservatory &amp; Cincinnati Observatory</a:t>
            </a:r>
            <a:r>
              <a:rPr lang="af">
                <a:solidFill>
                  <a:srgbClr val="F3F3F3"/>
                </a:solidFill>
                <a:latin typeface="Alegreya"/>
                <a:ea typeface="Alegreya"/>
                <a:cs typeface="Alegreya"/>
                <a:sym typeface="Alegreya"/>
              </a:rPr>
              <a:t> -</a:t>
            </a:r>
            <a:endParaRPr sz="1000">
              <a:solidFill>
                <a:srgbClr val="F3F3F3"/>
              </a:solidFill>
              <a:latin typeface="Alegreya"/>
              <a:ea typeface="Alegreya"/>
              <a:cs typeface="Alegreya"/>
              <a:sym typeface="Alegreya"/>
            </a:endParaRPr>
          </a:p>
          <a:p>
            <a:pPr marL="457200" lvl="0" indent="-304800" algn="l" rtl="0">
              <a:lnSpc>
                <a:spcPct val="138000"/>
              </a:lnSpc>
              <a:spcBef>
                <a:spcPts val="0"/>
              </a:spcBef>
              <a:spcAft>
                <a:spcPts val="0"/>
              </a:spcAft>
              <a:buClr>
                <a:srgbClr val="F3F3F3"/>
              </a:buClr>
              <a:buSzPts val="1200"/>
              <a:buFont typeface="Alegreya"/>
              <a:buChar char="●"/>
            </a:pPr>
            <a:r>
              <a:rPr lang="af" sz="1200">
                <a:solidFill>
                  <a:srgbClr val="F3F3F3"/>
                </a:solidFill>
                <a:latin typeface="Alegreya"/>
                <a:ea typeface="Alegreya"/>
                <a:cs typeface="Alegreya"/>
                <a:sym typeface="Alegreya"/>
              </a:rPr>
              <a:t>4.ESS.1 Invesitgate how the appears to move through the sky, how it impacts the Earth, rising and setting times, and solar and lunar eclipses.</a:t>
            </a:r>
            <a:endParaRPr sz="1200">
              <a:solidFill>
                <a:srgbClr val="F3F3F3"/>
              </a:solidFill>
              <a:latin typeface="Alegreya"/>
              <a:ea typeface="Alegreya"/>
              <a:cs typeface="Alegreya"/>
              <a:sym typeface="Alegreya"/>
            </a:endParaRPr>
          </a:p>
          <a:p>
            <a:pPr marL="457200" lvl="0" indent="-304800" algn="l" rtl="0">
              <a:lnSpc>
                <a:spcPct val="138000"/>
              </a:lnSpc>
              <a:spcBef>
                <a:spcPts val="0"/>
              </a:spcBef>
              <a:spcAft>
                <a:spcPts val="0"/>
              </a:spcAft>
              <a:buClr>
                <a:srgbClr val="F3F3F3"/>
              </a:buClr>
              <a:buSzPts val="1200"/>
              <a:buFont typeface="Alegreya"/>
              <a:buChar char="●"/>
            </a:pPr>
            <a:r>
              <a:rPr lang="af" sz="1200">
                <a:solidFill>
                  <a:srgbClr val="F3F3F3"/>
                </a:solidFill>
                <a:latin typeface="Alegreya"/>
                <a:ea typeface="Alegreya"/>
                <a:cs typeface="Alegreya"/>
                <a:sym typeface="Alegreya"/>
              </a:rPr>
              <a:t>4.LS.1 Observe and analyze how offspring are like their parents.  Describe how different physical characteristics help them to survive.</a:t>
            </a:r>
            <a:endParaRPr sz="1200">
              <a:solidFill>
                <a:srgbClr val="F3F3F3"/>
              </a:solidFill>
              <a:latin typeface="Alegreya"/>
              <a:ea typeface="Alegreya"/>
              <a:cs typeface="Alegreya"/>
              <a:sym typeface="Alegreya"/>
            </a:endParaRPr>
          </a:p>
          <a:p>
            <a:pPr marL="0" lvl="0" indent="0" algn="l" rtl="0">
              <a:spcBef>
                <a:spcPts val="1000"/>
              </a:spcBef>
              <a:spcAft>
                <a:spcPts val="1600"/>
              </a:spcAft>
              <a:buNone/>
            </a:pPr>
            <a:endParaRPr sz="10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3"/>
          <p:cNvSpPr txBox="1">
            <a:spLocks noGrp="1"/>
          </p:cNvSpPr>
          <p:nvPr>
            <p:ph type="title"/>
          </p:nvPr>
        </p:nvSpPr>
        <p:spPr>
          <a:xfrm>
            <a:off x="116075" y="294675"/>
            <a:ext cx="4438200" cy="354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4th Grade</a:t>
            </a:r>
            <a:endParaRPr sz="6000" b="1">
              <a:solidFill>
                <a:srgbClr val="FF0000"/>
              </a:solidFill>
            </a:endParaRPr>
          </a:p>
          <a:p>
            <a:pPr marL="0" lvl="0" indent="0" algn="l" rtl="0">
              <a:spcBef>
                <a:spcPts val="0"/>
              </a:spcBef>
              <a:spcAft>
                <a:spcPts val="0"/>
              </a:spcAft>
              <a:buNone/>
            </a:pPr>
            <a:endParaRPr sz="1200" b="1">
              <a:solidFill>
                <a:srgbClr val="FF0000"/>
              </a:solidFill>
            </a:endParaRPr>
          </a:p>
          <a:p>
            <a:pPr marL="0" lvl="0" indent="0" algn="l" rtl="0">
              <a:spcBef>
                <a:spcPts val="0"/>
              </a:spcBef>
              <a:spcAft>
                <a:spcPts val="0"/>
              </a:spcAft>
              <a:buNone/>
            </a:pPr>
            <a:r>
              <a:rPr lang="af" sz="3000">
                <a:solidFill>
                  <a:srgbClr val="FF0000"/>
                </a:solidFill>
              </a:rPr>
              <a:t>Assessments:</a:t>
            </a:r>
            <a:endParaRPr sz="3000">
              <a:solidFill>
                <a:srgbClr val="FF0000"/>
              </a:solidFill>
            </a:endParaRPr>
          </a:p>
          <a:p>
            <a:pPr marL="0" lvl="0" indent="0" algn="l" rtl="0">
              <a:spcBef>
                <a:spcPts val="0"/>
              </a:spcBef>
              <a:spcAft>
                <a:spcPts val="0"/>
              </a:spcAft>
              <a:buNone/>
            </a:pPr>
            <a:endParaRPr sz="3000">
              <a:solidFill>
                <a:srgbClr val="CC0000"/>
              </a:solidFill>
            </a:endParaRPr>
          </a:p>
          <a:p>
            <a:pPr marL="457200" lvl="0" indent="-342900" algn="l" rtl="0">
              <a:lnSpc>
                <a:spcPct val="115000"/>
              </a:lnSpc>
              <a:spcBef>
                <a:spcPts val="0"/>
              </a:spcBef>
              <a:spcAft>
                <a:spcPts val="0"/>
              </a:spcAft>
              <a:buClr>
                <a:srgbClr val="F3F3F3"/>
              </a:buClr>
              <a:buSzPts val="1800"/>
              <a:buChar char="●"/>
            </a:pPr>
            <a:r>
              <a:rPr lang="af" sz="1800">
                <a:solidFill>
                  <a:srgbClr val="F3F3F3"/>
                </a:solidFill>
              </a:rPr>
              <a:t>Quarterly Assessments over curriculum taught </a:t>
            </a:r>
            <a:endParaRPr sz="1800">
              <a:solidFill>
                <a:srgbClr val="F3F3F3"/>
              </a:solidFill>
            </a:endParaRPr>
          </a:p>
          <a:p>
            <a:pPr marL="457200" lvl="0" indent="-342900" algn="l" rtl="0">
              <a:lnSpc>
                <a:spcPct val="115000"/>
              </a:lnSpc>
              <a:spcBef>
                <a:spcPts val="0"/>
              </a:spcBef>
              <a:spcAft>
                <a:spcPts val="0"/>
              </a:spcAft>
              <a:buClr>
                <a:srgbClr val="F3F3F3"/>
              </a:buClr>
              <a:buSzPts val="1800"/>
              <a:buChar char="●"/>
            </a:pPr>
            <a:r>
              <a:rPr lang="af" sz="1800">
                <a:solidFill>
                  <a:srgbClr val="F3F3F3"/>
                </a:solidFill>
              </a:rPr>
              <a:t>ILEARN - Language Arts, Math, and Science</a:t>
            </a:r>
            <a:endParaRPr sz="1800">
              <a:solidFill>
                <a:srgbClr val="F3F3F3"/>
              </a:solidFill>
            </a:endParaRPr>
          </a:p>
          <a:p>
            <a:pPr marL="457200" lvl="0" indent="-342900" algn="l" rtl="0">
              <a:lnSpc>
                <a:spcPct val="115000"/>
              </a:lnSpc>
              <a:spcBef>
                <a:spcPts val="0"/>
              </a:spcBef>
              <a:spcAft>
                <a:spcPts val="0"/>
              </a:spcAft>
              <a:buClr>
                <a:srgbClr val="F3F3F3"/>
              </a:buClr>
              <a:buSzPts val="1800"/>
              <a:buChar char="●"/>
            </a:pPr>
            <a:r>
              <a:rPr lang="af" sz="1800">
                <a:solidFill>
                  <a:srgbClr val="F3F3F3"/>
                </a:solidFill>
              </a:rPr>
              <a:t>Edmentum Testing: Fall, Winter, and Spring</a:t>
            </a:r>
            <a:endParaRPr sz="1800"/>
          </a:p>
          <a:p>
            <a:pPr marL="0" lvl="0" indent="0" algn="l" rtl="0">
              <a:spcBef>
                <a:spcPts val="0"/>
              </a:spcBef>
              <a:spcAft>
                <a:spcPts val="0"/>
              </a:spcAft>
              <a:buNone/>
            </a:pPr>
            <a:endParaRPr/>
          </a:p>
        </p:txBody>
      </p:sp>
      <p:sp>
        <p:nvSpPr>
          <p:cNvPr id="329" name="Google Shape;329;p53"/>
          <p:cNvSpPr txBox="1">
            <a:spLocks noGrp="1"/>
          </p:cNvSpPr>
          <p:nvPr>
            <p:ph type="body" idx="2"/>
          </p:nvPr>
        </p:nvSpPr>
        <p:spPr>
          <a:xfrm>
            <a:off x="4905575" y="142350"/>
            <a:ext cx="3911400" cy="47502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100"/>
              <a:buNone/>
            </a:pPr>
            <a:endParaRPr sz="3000">
              <a:solidFill>
                <a:srgbClr val="CC0000"/>
              </a:solidFill>
            </a:endParaRPr>
          </a:p>
          <a:p>
            <a:pPr marL="0" lvl="0" indent="0" algn="l" rtl="0">
              <a:lnSpc>
                <a:spcPct val="100000"/>
              </a:lnSpc>
              <a:spcBef>
                <a:spcPts val="0"/>
              </a:spcBef>
              <a:spcAft>
                <a:spcPts val="0"/>
              </a:spcAft>
              <a:buClr>
                <a:srgbClr val="000000"/>
              </a:buClr>
              <a:buSzPts val="1100"/>
              <a:buNone/>
            </a:pPr>
            <a:endParaRPr sz="3000">
              <a:solidFill>
                <a:srgbClr val="CC0000"/>
              </a:solidFill>
            </a:endParaRPr>
          </a:p>
          <a:p>
            <a:pPr marL="0" lvl="0" indent="0" algn="l" rtl="0">
              <a:lnSpc>
                <a:spcPct val="100000"/>
              </a:lnSpc>
              <a:spcBef>
                <a:spcPts val="0"/>
              </a:spcBef>
              <a:spcAft>
                <a:spcPts val="0"/>
              </a:spcAft>
              <a:buClr>
                <a:srgbClr val="000000"/>
              </a:buClr>
              <a:buSzPts val="1100"/>
              <a:buNone/>
            </a:pPr>
            <a:r>
              <a:rPr lang="af" sz="3000">
                <a:solidFill>
                  <a:srgbClr val="FF0000"/>
                </a:solidFill>
              </a:rPr>
              <a:t>Homework Expectations:</a:t>
            </a:r>
            <a:endParaRPr sz="3000">
              <a:solidFill>
                <a:srgbClr val="FF0000"/>
              </a:solidFill>
            </a:endParaRPr>
          </a:p>
          <a:p>
            <a:pPr marL="0" lvl="0" indent="0" algn="l" rtl="0">
              <a:lnSpc>
                <a:spcPct val="138000"/>
              </a:lnSpc>
              <a:spcBef>
                <a:spcPts val="0"/>
              </a:spcBef>
              <a:spcAft>
                <a:spcPts val="0"/>
              </a:spcAft>
              <a:buClr>
                <a:srgbClr val="000000"/>
              </a:buClr>
              <a:buSzPts val="1100"/>
              <a:buNone/>
            </a:pPr>
            <a:endParaRPr sz="1500" u="sng">
              <a:solidFill>
                <a:srgbClr val="000000"/>
              </a:solidFill>
            </a:endParaRPr>
          </a:p>
          <a:p>
            <a:pPr marL="457200" lvl="0" indent="-342900" algn="l" rtl="0">
              <a:lnSpc>
                <a:spcPct val="138000"/>
              </a:lnSpc>
              <a:spcBef>
                <a:spcPts val="0"/>
              </a:spcBef>
              <a:spcAft>
                <a:spcPts val="0"/>
              </a:spcAft>
              <a:buClr>
                <a:srgbClr val="FFFFFF"/>
              </a:buClr>
              <a:buSzPts val="1800"/>
              <a:buChar char="●"/>
            </a:pPr>
            <a:r>
              <a:rPr lang="af">
                <a:solidFill>
                  <a:srgbClr val="FFFFFF"/>
                </a:solidFill>
              </a:rPr>
              <a:t>While we are working on building independence, students may still require support from parents.</a:t>
            </a:r>
            <a:endParaRPr>
              <a:solidFill>
                <a:srgbClr val="FFFFFF"/>
              </a:solidFill>
            </a:endParaRPr>
          </a:p>
          <a:p>
            <a:pPr marL="457200" lvl="0" indent="-342900" algn="l" rtl="0">
              <a:lnSpc>
                <a:spcPct val="138000"/>
              </a:lnSpc>
              <a:spcBef>
                <a:spcPts val="0"/>
              </a:spcBef>
              <a:spcAft>
                <a:spcPts val="0"/>
              </a:spcAft>
              <a:buClr>
                <a:srgbClr val="FFFFFF"/>
              </a:buClr>
              <a:buSzPts val="1800"/>
              <a:buChar char="●"/>
            </a:pPr>
            <a:r>
              <a:rPr lang="af">
                <a:solidFill>
                  <a:srgbClr val="FFFFFF"/>
                </a:solidFill>
              </a:rPr>
              <a:t>Reading AR 20 min.per night</a:t>
            </a:r>
            <a:endParaRPr>
              <a:solidFill>
                <a:srgbClr val="FFFFFF"/>
              </a:solidFill>
            </a:endParaRPr>
          </a:p>
          <a:p>
            <a:pPr marL="457200" lvl="0" indent="-342900" algn="l" rtl="0">
              <a:lnSpc>
                <a:spcPct val="138000"/>
              </a:lnSpc>
              <a:spcBef>
                <a:spcPts val="0"/>
              </a:spcBef>
              <a:spcAft>
                <a:spcPts val="0"/>
              </a:spcAft>
              <a:buClr>
                <a:srgbClr val="FFFFFF"/>
              </a:buClr>
              <a:buSzPts val="1800"/>
              <a:buChar char="●"/>
            </a:pPr>
            <a:r>
              <a:rPr lang="af">
                <a:solidFill>
                  <a:srgbClr val="FFFFFF"/>
                </a:solidFill>
              </a:rPr>
              <a:t>Students should only have a maximum 40 minutes of homework in 4th grade.</a:t>
            </a:r>
            <a:endParaRPr>
              <a:solidFill>
                <a:srgbClr val="FFFFFF"/>
              </a:solidFill>
            </a:endParaRPr>
          </a:p>
          <a:p>
            <a:pPr marL="0" lvl="0" indent="0" algn="l" rtl="0">
              <a:lnSpc>
                <a:spcPct val="138000"/>
              </a:lnSpc>
              <a:spcBef>
                <a:spcPts val="0"/>
              </a:spcBef>
              <a:spcAft>
                <a:spcPts val="0"/>
              </a:spcAft>
              <a:buNone/>
            </a:pPr>
            <a:endParaRPr sz="1500">
              <a:solidFill>
                <a:srgbClr val="FFFFFF"/>
              </a:solidFill>
            </a:endParaRPr>
          </a:p>
          <a:p>
            <a:pPr marL="0" lvl="0" indent="0" algn="l" rtl="0">
              <a:spcBef>
                <a:spcPts val="0"/>
              </a:spcBef>
              <a:spcAft>
                <a:spcPts val="0"/>
              </a:spcAft>
              <a:buNone/>
            </a:pPr>
            <a:endParaRPr sz="1500">
              <a:solidFill>
                <a:srgbClr val="FFFFFF"/>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54"/>
          <p:cNvSpPr txBox="1">
            <a:spLocks noGrp="1"/>
          </p:cNvSpPr>
          <p:nvPr>
            <p:ph type="title"/>
          </p:nvPr>
        </p:nvSpPr>
        <p:spPr>
          <a:xfrm>
            <a:off x="200400" y="1818600"/>
            <a:ext cx="3948300" cy="2539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6000" b="1">
                <a:solidFill>
                  <a:srgbClr val="FF0000"/>
                </a:solidFill>
              </a:rPr>
              <a:t>5th Grade</a:t>
            </a:r>
            <a:endParaRPr>
              <a:solidFill>
                <a:srgbClr val="FF0000"/>
              </a:solidFill>
            </a:endParaRPr>
          </a:p>
          <a:p>
            <a:pPr marL="0" lvl="0" indent="0" algn="l" rtl="0">
              <a:spcBef>
                <a:spcPts val="0"/>
              </a:spcBef>
              <a:spcAft>
                <a:spcPts val="0"/>
              </a:spcAft>
              <a:buNone/>
            </a:pPr>
            <a:r>
              <a:rPr lang="af">
                <a:solidFill>
                  <a:srgbClr val="FF0000"/>
                </a:solidFill>
              </a:rPr>
              <a:t>Teachers:</a:t>
            </a:r>
            <a:endParaRPr sz="1400">
              <a:solidFill>
                <a:srgbClr val="FF0000"/>
              </a:solidFill>
            </a:endParaRPr>
          </a:p>
          <a:p>
            <a:pPr marL="0" lvl="0" indent="0" algn="l" rtl="0">
              <a:spcBef>
                <a:spcPts val="0"/>
              </a:spcBef>
              <a:spcAft>
                <a:spcPts val="0"/>
              </a:spcAft>
              <a:buNone/>
            </a:pPr>
            <a:endParaRPr sz="1400">
              <a:solidFill>
                <a:srgbClr val="CC0000"/>
              </a:solidFill>
            </a:endParaRPr>
          </a:p>
          <a:p>
            <a:pPr marL="0" lvl="0" indent="0" algn="l" rtl="0">
              <a:spcBef>
                <a:spcPts val="0"/>
              </a:spcBef>
              <a:spcAft>
                <a:spcPts val="0"/>
              </a:spcAft>
              <a:buNone/>
            </a:pPr>
            <a:endParaRPr sz="1400">
              <a:solidFill>
                <a:srgbClr val="CC0000"/>
              </a:solidFill>
            </a:endParaRPr>
          </a:p>
          <a:p>
            <a:pPr marL="0" lvl="0" indent="0" algn="l" rtl="0">
              <a:spcBef>
                <a:spcPts val="0"/>
              </a:spcBef>
              <a:spcAft>
                <a:spcPts val="0"/>
              </a:spcAft>
              <a:buNone/>
            </a:pPr>
            <a:r>
              <a:rPr lang="af" sz="2000"/>
              <a:t>  Nancy Lillie</a:t>
            </a:r>
            <a:endParaRPr sz="2000"/>
          </a:p>
          <a:p>
            <a:pPr marL="0" lvl="0" indent="0" algn="l" rtl="0">
              <a:spcBef>
                <a:spcPts val="0"/>
              </a:spcBef>
              <a:spcAft>
                <a:spcPts val="0"/>
              </a:spcAft>
              <a:buNone/>
            </a:pPr>
            <a:r>
              <a:rPr lang="af" sz="2000"/>
              <a:t>  Jenny Shattuck</a:t>
            </a:r>
            <a:endParaRPr sz="2000"/>
          </a:p>
          <a:p>
            <a:pPr marL="0" lvl="0" indent="0" algn="l" rtl="0">
              <a:spcBef>
                <a:spcPts val="0"/>
              </a:spcBef>
              <a:spcAft>
                <a:spcPts val="0"/>
              </a:spcAft>
              <a:buNone/>
            </a:pPr>
            <a:r>
              <a:rPr lang="af" sz="2000"/>
              <a:t>  Cathy Sopcisak</a:t>
            </a:r>
            <a:endParaRPr sz="2000"/>
          </a:p>
          <a:p>
            <a:pPr marL="0" lvl="0" indent="0" algn="l" rtl="0">
              <a:spcBef>
                <a:spcPts val="0"/>
              </a:spcBef>
              <a:spcAft>
                <a:spcPts val="0"/>
              </a:spcAft>
              <a:buNone/>
            </a:pPr>
            <a:r>
              <a:rPr lang="af" sz="2000"/>
              <a:t>  Kelly Ravenna</a:t>
            </a:r>
            <a:endParaRPr sz="2000"/>
          </a:p>
          <a:p>
            <a:pPr marL="0" lvl="0" indent="0" algn="l" rtl="0">
              <a:spcBef>
                <a:spcPts val="0"/>
              </a:spcBef>
              <a:spcAft>
                <a:spcPts val="0"/>
              </a:spcAft>
              <a:buNone/>
            </a:pPr>
            <a:r>
              <a:rPr lang="af" sz="2000"/>
              <a:t>  Lori Robinson</a:t>
            </a: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35" name="Google Shape;335;p54"/>
          <p:cNvSpPr txBox="1">
            <a:spLocks noGrp="1"/>
          </p:cNvSpPr>
          <p:nvPr>
            <p:ph type="body" idx="2"/>
          </p:nvPr>
        </p:nvSpPr>
        <p:spPr>
          <a:xfrm>
            <a:off x="4939500" y="815950"/>
            <a:ext cx="3837000" cy="36033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af" sz="4200">
                <a:solidFill>
                  <a:srgbClr val="FF0000"/>
                </a:solidFill>
              </a:rPr>
              <a:t>Goals:</a:t>
            </a:r>
            <a:endParaRPr sz="4200">
              <a:solidFill>
                <a:srgbClr val="FF0000"/>
              </a:solidFill>
            </a:endParaRPr>
          </a:p>
          <a:p>
            <a:pPr marL="457200" lvl="0" indent="-342900" algn="l" rtl="0">
              <a:spcBef>
                <a:spcPts val="0"/>
              </a:spcBef>
              <a:spcAft>
                <a:spcPts val="0"/>
              </a:spcAft>
              <a:buSzPts val="1800"/>
              <a:buChar char="●"/>
            </a:pPr>
            <a:r>
              <a:rPr lang="af"/>
              <a:t>Foster organizational skills and agenda usage to be independent learners</a:t>
            </a:r>
            <a:endParaRPr/>
          </a:p>
          <a:p>
            <a:pPr marL="457200" lvl="0" indent="-342900" algn="l" rtl="0">
              <a:spcBef>
                <a:spcPts val="0"/>
              </a:spcBef>
              <a:spcAft>
                <a:spcPts val="0"/>
              </a:spcAft>
              <a:buSzPts val="1800"/>
              <a:buChar char="●"/>
            </a:pPr>
            <a:r>
              <a:rPr lang="af"/>
              <a:t>Practice and act by the Viking Code to be role models for younger students.</a:t>
            </a:r>
            <a:endParaRPr/>
          </a:p>
          <a:p>
            <a:pPr marL="457200" lvl="0" indent="-342900" algn="l" rtl="0">
              <a:spcBef>
                <a:spcPts val="0"/>
              </a:spcBef>
              <a:spcAft>
                <a:spcPts val="0"/>
              </a:spcAft>
              <a:buSzPts val="1800"/>
              <a:buChar char="●"/>
            </a:pPr>
            <a:r>
              <a:rPr lang="af"/>
              <a:t>To empower them with learning tools to become lifelong learners.</a:t>
            </a:r>
            <a:endParaRPr/>
          </a:p>
          <a:p>
            <a:pPr marL="457200" lvl="0" indent="-342900" algn="l" rtl="0">
              <a:spcBef>
                <a:spcPts val="0"/>
              </a:spcBef>
              <a:spcAft>
                <a:spcPts val="0"/>
              </a:spcAft>
              <a:buSzPts val="1800"/>
              <a:buChar char="●"/>
            </a:pPr>
            <a:r>
              <a:rPr lang="af"/>
              <a:t>Mastery of 5th grade College and Career Readiness standards.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5"/>
          <p:cNvSpPr txBox="1">
            <a:spLocks noGrp="1"/>
          </p:cNvSpPr>
          <p:nvPr>
            <p:ph type="title"/>
          </p:nvPr>
        </p:nvSpPr>
        <p:spPr>
          <a:xfrm>
            <a:off x="116075" y="1818600"/>
            <a:ext cx="4438200" cy="216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5th Grade</a:t>
            </a:r>
            <a:endParaRPr sz="6000" b="1">
              <a:solidFill>
                <a:srgbClr val="FF0000"/>
              </a:solidFill>
            </a:endParaRPr>
          </a:p>
          <a:p>
            <a:pPr marL="0" lvl="0" indent="0" algn="l" rtl="0">
              <a:spcBef>
                <a:spcPts val="0"/>
              </a:spcBef>
              <a:spcAft>
                <a:spcPts val="0"/>
              </a:spcAft>
              <a:buNone/>
            </a:pPr>
            <a:endParaRPr sz="1100" b="1">
              <a:solidFill>
                <a:srgbClr val="FF0000"/>
              </a:solidFill>
            </a:endParaRPr>
          </a:p>
          <a:p>
            <a:pPr marL="0" lvl="0" indent="0" algn="l" rtl="0">
              <a:spcBef>
                <a:spcPts val="0"/>
              </a:spcBef>
              <a:spcAft>
                <a:spcPts val="0"/>
              </a:spcAft>
              <a:buNone/>
            </a:pPr>
            <a:r>
              <a:rPr lang="af">
                <a:solidFill>
                  <a:srgbClr val="FF0000"/>
                </a:solidFill>
              </a:rPr>
              <a:t>Resources:</a:t>
            </a:r>
            <a:endParaRPr sz="1000">
              <a:solidFill>
                <a:srgbClr val="FF0000"/>
              </a:solidFill>
            </a:endParaRPr>
          </a:p>
          <a:p>
            <a:pPr marL="0" lvl="0" indent="0" algn="l" rtl="0">
              <a:spcBef>
                <a:spcPts val="0"/>
              </a:spcBef>
              <a:spcAft>
                <a:spcPts val="0"/>
              </a:spcAft>
              <a:buNone/>
            </a:pPr>
            <a:endParaRPr sz="1000">
              <a:solidFill>
                <a:srgbClr val="CC0000"/>
              </a:solidFill>
            </a:endParaRPr>
          </a:p>
          <a:p>
            <a:pPr marL="0" lvl="0" indent="0" algn="l" rtl="0">
              <a:spcBef>
                <a:spcPts val="0"/>
              </a:spcBef>
              <a:spcAft>
                <a:spcPts val="0"/>
              </a:spcAft>
              <a:buNone/>
            </a:pPr>
            <a:endParaRPr sz="1000">
              <a:solidFill>
                <a:srgbClr val="CC0000"/>
              </a:solidFill>
            </a:endParaRPr>
          </a:p>
          <a:p>
            <a:pPr marL="457200" lvl="0" indent="-342900" algn="l" rtl="0">
              <a:lnSpc>
                <a:spcPct val="115000"/>
              </a:lnSpc>
              <a:spcBef>
                <a:spcPts val="0"/>
              </a:spcBef>
              <a:spcAft>
                <a:spcPts val="0"/>
              </a:spcAft>
              <a:buSzPts val="1800"/>
              <a:buChar char="●"/>
            </a:pPr>
            <a:r>
              <a:rPr lang="af" sz="1800"/>
              <a:t>Edmentum for individualized reteaching and practice</a:t>
            </a:r>
            <a:endParaRPr sz="1800"/>
          </a:p>
          <a:p>
            <a:pPr marL="457200" lvl="0" indent="-342900" algn="l" rtl="0">
              <a:lnSpc>
                <a:spcPct val="115000"/>
              </a:lnSpc>
              <a:spcBef>
                <a:spcPts val="0"/>
              </a:spcBef>
              <a:spcAft>
                <a:spcPts val="0"/>
              </a:spcAft>
              <a:buSzPts val="1800"/>
              <a:buChar char="●"/>
            </a:pPr>
            <a:r>
              <a:rPr lang="af" sz="1800"/>
              <a:t>Smekens Comprehension Strategies</a:t>
            </a:r>
            <a:endParaRPr sz="1800"/>
          </a:p>
          <a:p>
            <a:pPr marL="457200" lvl="0" indent="-342900" algn="l" rtl="0">
              <a:lnSpc>
                <a:spcPct val="115000"/>
              </a:lnSpc>
              <a:spcBef>
                <a:spcPts val="0"/>
              </a:spcBef>
              <a:spcAft>
                <a:spcPts val="0"/>
              </a:spcAft>
              <a:buSzPts val="1800"/>
              <a:buChar char="●"/>
            </a:pPr>
            <a:r>
              <a:rPr lang="af" sz="1800"/>
              <a:t>Accelerated Reader</a:t>
            </a:r>
            <a:endParaRPr sz="1800"/>
          </a:p>
          <a:p>
            <a:pPr marL="457200" lvl="0" indent="-342900" algn="l" rtl="0">
              <a:lnSpc>
                <a:spcPct val="115000"/>
              </a:lnSpc>
              <a:spcBef>
                <a:spcPts val="0"/>
              </a:spcBef>
              <a:spcAft>
                <a:spcPts val="0"/>
              </a:spcAft>
              <a:buSzPts val="1800"/>
              <a:buChar char="●"/>
            </a:pPr>
            <a:r>
              <a:rPr lang="af" sz="1800">
                <a:solidFill>
                  <a:srgbClr val="FFFFFF"/>
                </a:solidFill>
              </a:rPr>
              <a:t>Online sites with Math, Reading, Blue Vocab, Social Studies, and Science textbook.</a:t>
            </a:r>
            <a:endParaRPr sz="1800">
              <a:solidFill>
                <a:srgbClr val="FFFFFF"/>
              </a:solidFill>
            </a:endParaRPr>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41" name="Google Shape;341;p55"/>
          <p:cNvSpPr txBox="1">
            <a:spLocks noGrp="1"/>
          </p:cNvSpPr>
          <p:nvPr>
            <p:ph type="body" idx="2"/>
          </p:nvPr>
        </p:nvSpPr>
        <p:spPr>
          <a:xfrm>
            <a:off x="4448800" y="80150"/>
            <a:ext cx="4695000" cy="3615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l" rtl="0">
              <a:lnSpc>
                <a:spcPct val="100000"/>
              </a:lnSpc>
              <a:spcBef>
                <a:spcPts val="0"/>
              </a:spcBef>
              <a:spcAft>
                <a:spcPts val="0"/>
              </a:spcAft>
              <a:buNone/>
            </a:pPr>
            <a:endParaRPr sz="4200">
              <a:solidFill>
                <a:srgbClr val="CC0000"/>
              </a:solidFill>
            </a:endParaRPr>
          </a:p>
          <a:p>
            <a:pPr marL="0" lvl="0" indent="0" algn="ctr" rtl="0">
              <a:lnSpc>
                <a:spcPct val="100000"/>
              </a:lnSpc>
              <a:spcBef>
                <a:spcPts val="0"/>
              </a:spcBef>
              <a:spcAft>
                <a:spcPts val="0"/>
              </a:spcAft>
              <a:buNone/>
            </a:pPr>
            <a:r>
              <a:rPr lang="af" sz="3000" b="1">
                <a:solidFill>
                  <a:srgbClr val="FF0000"/>
                </a:solidFill>
              </a:rPr>
              <a:t>Instructional Strategies:</a:t>
            </a:r>
            <a:endParaRPr sz="3000" b="1">
              <a:solidFill>
                <a:srgbClr val="FF0000"/>
              </a:solidFill>
            </a:endParaRPr>
          </a:p>
          <a:p>
            <a:pPr marL="457200" lvl="0" indent="-342900" algn="l" rtl="0">
              <a:lnSpc>
                <a:spcPct val="115000"/>
              </a:lnSpc>
              <a:spcBef>
                <a:spcPts val="0"/>
              </a:spcBef>
              <a:spcAft>
                <a:spcPts val="0"/>
              </a:spcAft>
              <a:buSzPts val="1800"/>
              <a:buChar char="●"/>
            </a:pPr>
            <a:r>
              <a:rPr lang="af"/>
              <a:t>Frameworks to create a constructed response: </a:t>
            </a:r>
            <a:endParaRPr/>
          </a:p>
          <a:p>
            <a:pPr marL="914400" lvl="1" indent="-317500" algn="l" rtl="0">
              <a:lnSpc>
                <a:spcPct val="115000"/>
              </a:lnSpc>
              <a:spcBef>
                <a:spcPts val="0"/>
              </a:spcBef>
              <a:spcAft>
                <a:spcPts val="0"/>
              </a:spcAft>
              <a:buSzPts val="1400"/>
              <a:buChar char="○"/>
            </a:pPr>
            <a:r>
              <a:rPr lang="af" sz="1400"/>
              <a:t>RACE-(restate, answer, cite, explain) </a:t>
            </a:r>
            <a:endParaRPr sz="1400"/>
          </a:p>
          <a:p>
            <a:pPr marL="914400" lvl="1" indent="-317500" algn="l" rtl="0">
              <a:lnSpc>
                <a:spcPct val="115000"/>
              </a:lnSpc>
              <a:spcBef>
                <a:spcPts val="0"/>
              </a:spcBef>
              <a:spcAft>
                <a:spcPts val="0"/>
              </a:spcAft>
              <a:buSzPts val="1400"/>
              <a:buChar char="○"/>
            </a:pPr>
            <a:r>
              <a:rPr lang="af" sz="1400"/>
              <a:t>Yes Ma’am   (Me, Author, Author, Me)</a:t>
            </a:r>
            <a:endParaRPr sz="1400"/>
          </a:p>
          <a:p>
            <a:pPr marL="457200" lvl="0" indent="-342900" algn="l" rtl="0">
              <a:lnSpc>
                <a:spcPct val="115000"/>
              </a:lnSpc>
              <a:spcBef>
                <a:spcPts val="0"/>
              </a:spcBef>
              <a:spcAft>
                <a:spcPts val="0"/>
              </a:spcAft>
              <a:buSzPts val="1800"/>
              <a:buChar char="●"/>
            </a:pPr>
            <a:r>
              <a:rPr lang="af"/>
              <a:t>Phonetics to improve spelling</a:t>
            </a:r>
            <a:endParaRPr/>
          </a:p>
          <a:p>
            <a:pPr marL="457200" lvl="0" indent="-342900" algn="l" rtl="0">
              <a:spcBef>
                <a:spcPts val="0"/>
              </a:spcBef>
              <a:spcAft>
                <a:spcPts val="0"/>
              </a:spcAft>
              <a:buSzPts val="1800"/>
              <a:buChar char="●"/>
            </a:pPr>
            <a:r>
              <a:rPr lang="af"/>
              <a:t>Use of dictionary and thesaurus to enhance vocabulary:      </a:t>
            </a:r>
            <a:endParaRPr/>
          </a:p>
          <a:p>
            <a:pPr marL="914400" lvl="1" indent="-317500" algn="l" rtl="0">
              <a:spcBef>
                <a:spcPts val="0"/>
              </a:spcBef>
              <a:spcAft>
                <a:spcPts val="0"/>
              </a:spcAft>
              <a:buSzPts val="1400"/>
              <a:buChar char="○"/>
            </a:pPr>
            <a:r>
              <a:rPr lang="af" sz="1400"/>
              <a:t>definitions, parts of speech, synonyms,  antonyms,  affixes.   </a:t>
            </a:r>
            <a:endParaRPr sz="1400"/>
          </a:p>
          <a:p>
            <a:pPr marL="457200" lvl="0" indent="-342900" algn="l" rtl="0">
              <a:spcBef>
                <a:spcPts val="0"/>
              </a:spcBef>
              <a:spcAft>
                <a:spcPts val="0"/>
              </a:spcAft>
              <a:buSzPts val="1800"/>
              <a:buChar char="●"/>
            </a:pPr>
            <a:r>
              <a:rPr lang="af"/>
              <a:t>Differentiation to help meet needs of individual students.</a:t>
            </a:r>
            <a:endParaRPr/>
          </a:p>
          <a:p>
            <a:pPr marL="457200" lvl="0" indent="-342900" algn="l" rtl="0">
              <a:lnSpc>
                <a:spcPct val="100000"/>
              </a:lnSpc>
              <a:spcBef>
                <a:spcPts val="0"/>
              </a:spcBef>
              <a:spcAft>
                <a:spcPts val="0"/>
              </a:spcAft>
              <a:buSzPts val="1800"/>
              <a:buChar char="●"/>
            </a:pPr>
            <a:r>
              <a:rPr lang="af"/>
              <a:t>Mnemonic devices to aid memorization</a:t>
            </a:r>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6"/>
          <p:cNvSpPr txBox="1">
            <a:spLocks noGrp="1"/>
          </p:cNvSpPr>
          <p:nvPr>
            <p:ph type="title"/>
          </p:nvPr>
        </p:nvSpPr>
        <p:spPr>
          <a:xfrm>
            <a:off x="116075" y="1818600"/>
            <a:ext cx="4438200" cy="15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6000" b="1">
              <a:solidFill>
                <a:srgbClr val="CC0000"/>
              </a:solidFill>
            </a:endParaRPr>
          </a:p>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r>
              <a:rPr lang="af" sz="6000" b="1">
                <a:solidFill>
                  <a:srgbClr val="FF0000"/>
                </a:solidFill>
              </a:rPr>
              <a:t>5th Grade</a:t>
            </a:r>
            <a:endParaRPr sz="2500">
              <a:solidFill>
                <a:srgbClr val="FF0000"/>
              </a:solidFill>
            </a:endParaRPr>
          </a:p>
          <a:p>
            <a:pPr marL="0" lvl="0" indent="0" algn="l" rtl="0">
              <a:spcBef>
                <a:spcPts val="0"/>
              </a:spcBef>
              <a:spcAft>
                <a:spcPts val="0"/>
              </a:spcAft>
              <a:buNone/>
            </a:pPr>
            <a:r>
              <a:rPr lang="af">
                <a:solidFill>
                  <a:srgbClr val="FF0000"/>
                </a:solidFill>
              </a:rPr>
              <a:t>Assessments:</a:t>
            </a:r>
            <a:endParaRPr>
              <a:solidFill>
                <a:srgbClr val="FF0000"/>
              </a:solidFill>
            </a:endParaRPr>
          </a:p>
          <a:p>
            <a:pPr marL="457200" lvl="0" indent="-342900" algn="l" rtl="0">
              <a:lnSpc>
                <a:spcPct val="115000"/>
              </a:lnSpc>
              <a:spcBef>
                <a:spcPts val="0"/>
              </a:spcBef>
              <a:spcAft>
                <a:spcPts val="0"/>
              </a:spcAft>
              <a:buSzPts val="1800"/>
              <a:buChar char="●"/>
            </a:pPr>
            <a:r>
              <a:rPr lang="af" sz="1800"/>
              <a:t>Reading comprehension tests</a:t>
            </a:r>
            <a:endParaRPr sz="1800"/>
          </a:p>
          <a:p>
            <a:pPr marL="457200" lvl="0" indent="-342900" algn="l" rtl="0">
              <a:lnSpc>
                <a:spcPct val="115000"/>
              </a:lnSpc>
              <a:spcBef>
                <a:spcPts val="0"/>
              </a:spcBef>
              <a:spcAft>
                <a:spcPts val="0"/>
              </a:spcAft>
              <a:buSzPts val="1800"/>
              <a:buChar char="●"/>
            </a:pPr>
            <a:r>
              <a:rPr lang="af" sz="1800"/>
              <a:t>Pre-tests in math to determine pacing of chapter</a:t>
            </a:r>
            <a:endParaRPr sz="1800"/>
          </a:p>
          <a:p>
            <a:pPr marL="457200" lvl="0" indent="-342900" algn="l" rtl="0">
              <a:lnSpc>
                <a:spcPct val="115000"/>
              </a:lnSpc>
              <a:spcBef>
                <a:spcPts val="0"/>
              </a:spcBef>
              <a:spcAft>
                <a:spcPts val="0"/>
              </a:spcAft>
              <a:buSzPts val="1800"/>
              <a:buChar char="●"/>
            </a:pPr>
            <a:r>
              <a:rPr lang="af" sz="1800"/>
              <a:t>Required ILEARN testing</a:t>
            </a:r>
            <a:endParaRPr sz="1800"/>
          </a:p>
          <a:p>
            <a:pPr marL="457200" lvl="0" indent="-342900" algn="l" rtl="0">
              <a:lnSpc>
                <a:spcPct val="115000"/>
              </a:lnSpc>
              <a:spcBef>
                <a:spcPts val="0"/>
              </a:spcBef>
              <a:spcAft>
                <a:spcPts val="0"/>
              </a:spcAft>
              <a:buSzPts val="1800"/>
              <a:buChar char="●"/>
            </a:pPr>
            <a:r>
              <a:rPr lang="af" sz="1800"/>
              <a:t>Edmentum reading and math to determine present levels, growth and grouping</a:t>
            </a:r>
            <a:endParaRPr sz="1800"/>
          </a:p>
          <a:p>
            <a:pPr marL="457200" lvl="0" indent="-342900" algn="l" rtl="0">
              <a:lnSpc>
                <a:spcPct val="115000"/>
              </a:lnSpc>
              <a:spcBef>
                <a:spcPts val="0"/>
              </a:spcBef>
              <a:spcAft>
                <a:spcPts val="0"/>
              </a:spcAft>
              <a:buSzPts val="1800"/>
              <a:buChar char="●"/>
            </a:pPr>
            <a:r>
              <a:rPr lang="af" sz="1800"/>
              <a:t>Quarterly assessments for progress monitoring.</a:t>
            </a:r>
            <a:endParaRPr sz="2000"/>
          </a:p>
          <a:p>
            <a:pPr marL="0" lvl="0" indent="0" algn="ctr" rtl="0">
              <a:spcBef>
                <a:spcPts val="1600"/>
              </a:spcBef>
              <a:spcAft>
                <a:spcPts val="0"/>
              </a:spcAft>
              <a:buNone/>
            </a:pPr>
            <a:endParaRPr sz="2000"/>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47" name="Google Shape;347;p56"/>
          <p:cNvSpPr txBox="1">
            <a:spLocks noGrp="1"/>
          </p:cNvSpPr>
          <p:nvPr>
            <p:ph type="body" idx="2"/>
          </p:nvPr>
        </p:nvSpPr>
        <p:spPr>
          <a:xfrm>
            <a:off x="4927875" y="142350"/>
            <a:ext cx="3837000" cy="3695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2400">
              <a:solidFill>
                <a:srgbClr val="CC0000"/>
              </a:solidFill>
            </a:endParaRPr>
          </a:p>
          <a:p>
            <a:pPr marL="0" lvl="0" indent="0" algn="l" rtl="0">
              <a:lnSpc>
                <a:spcPct val="100000"/>
              </a:lnSpc>
              <a:spcBef>
                <a:spcPts val="0"/>
              </a:spcBef>
              <a:spcAft>
                <a:spcPts val="0"/>
              </a:spcAft>
              <a:buNone/>
            </a:pPr>
            <a:endParaRPr sz="2400">
              <a:solidFill>
                <a:srgbClr val="CC0000"/>
              </a:solidFill>
            </a:endParaRPr>
          </a:p>
          <a:p>
            <a:pPr marL="0" lvl="0" indent="0" algn="l" rtl="0">
              <a:lnSpc>
                <a:spcPct val="100000"/>
              </a:lnSpc>
              <a:spcBef>
                <a:spcPts val="0"/>
              </a:spcBef>
              <a:spcAft>
                <a:spcPts val="0"/>
              </a:spcAft>
              <a:buNone/>
            </a:pPr>
            <a:endParaRPr sz="2400">
              <a:solidFill>
                <a:srgbClr val="CC0000"/>
              </a:solidFill>
            </a:endParaRPr>
          </a:p>
          <a:p>
            <a:pPr marL="0" lvl="0" indent="0" algn="l" rtl="0">
              <a:lnSpc>
                <a:spcPct val="100000"/>
              </a:lnSpc>
              <a:spcBef>
                <a:spcPts val="0"/>
              </a:spcBef>
              <a:spcAft>
                <a:spcPts val="0"/>
              </a:spcAft>
              <a:buNone/>
            </a:pPr>
            <a:endParaRPr sz="2400">
              <a:solidFill>
                <a:srgbClr val="CC0000"/>
              </a:solidFill>
            </a:endParaRPr>
          </a:p>
          <a:p>
            <a:pPr marL="0" lvl="0" indent="0" algn="l" rtl="0">
              <a:lnSpc>
                <a:spcPct val="100000"/>
              </a:lnSpc>
              <a:spcBef>
                <a:spcPts val="0"/>
              </a:spcBef>
              <a:spcAft>
                <a:spcPts val="0"/>
              </a:spcAft>
              <a:buNone/>
            </a:pPr>
            <a:r>
              <a:rPr lang="af" sz="2400">
                <a:solidFill>
                  <a:srgbClr val="FF0000"/>
                </a:solidFill>
              </a:rPr>
              <a:t>Homework Expectations</a:t>
            </a:r>
            <a:endParaRPr sz="2400">
              <a:solidFill>
                <a:srgbClr val="FF0000"/>
              </a:solidFill>
            </a:endParaRPr>
          </a:p>
          <a:p>
            <a:pPr marL="457200" lvl="0" indent="-342900" algn="l" rtl="0">
              <a:lnSpc>
                <a:spcPct val="100000"/>
              </a:lnSpc>
              <a:spcBef>
                <a:spcPts val="0"/>
              </a:spcBef>
              <a:spcAft>
                <a:spcPts val="0"/>
              </a:spcAft>
              <a:buClr>
                <a:srgbClr val="F3F3F3"/>
              </a:buClr>
              <a:buSzPts val="1800"/>
              <a:buChar char="●"/>
            </a:pPr>
            <a:r>
              <a:rPr lang="af">
                <a:solidFill>
                  <a:srgbClr val="F3F3F3"/>
                </a:solidFill>
              </a:rPr>
              <a:t>By using the agenda, students become responsible:  bringing home what is needed and completing it. This helps them become good communicators between home and school. </a:t>
            </a:r>
            <a:endParaRPr>
              <a:solidFill>
                <a:srgbClr val="F3F3F3"/>
              </a:solidFill>
            </a:endParaRPr>
          </a:p>
          <a:p>
            <a:pPr marL="457200" lvl="0" indent="-342900" algn="l" rtl="0">
              <a:lnSpc>
                <a:spcPct val="100000"/>
              </a:lnSpc>
              <a:spcBef>
                <a:spcPts val="0"/>
              </a:spcBef>
              <a:spcAft>
                <a:spcPts val="0"/>
              </a:spcAft>
              <a:buClr>
                <a:srgbClr val="F3F3F3"/>
              </a:buClr>
              <a:buSzPts val="1800"/>
              <a:buChar char="●"/>
            </a:pPr>
            <a:r>
              <a:rPr lang="af">
                <a:solidFill>
                  <a:srgbClr val="F3F3F3"/>
                </a:solidFill>
              </a:rPr>
              <a:t>Stay organized:  putting work in the correct place to bring home and to return to school.</a:t>
            </a:r>
            <a:endParaRPr>
              <a:solidFill>
                <a:srgbClr val="F3F3F3"/>
              </a:solidFill>
            </a:endParaRPr>
          </a:p>
          <a:p>
            <a:pPr marL="457200" lvl="0" indent="-342900" algn="l" rtl="0">
              <a:lnSpc>
                <a:spcPct val="100000"/>
              </a:lnSpc>
              <a:spcBef>
                <a:spcPts val="0"/>
              </a:spcBef>
              <a:spcAft>
                <a:spcPts val="0"/>
              </a:spcAft>
              <a:buClr>
                <a:srgbClr val="F3F3F3"/>
              </a:buClr>
              <a:buSzPts val="1800"/>
              <a:buChar char="●"/>
            </a:pPr>
            <a:r>
              <a:rPr lang="af">
                <a:solidFill>
                  <a:srgbClr val="F3F3F3"/>
                </a:solidFill>
              </a:rPr>
              <a:t>Complete any work not finished at school that is due.</a:t>
            </a:r>
            <a:endParaRPr>
              <a:solidFill>
                <a:srgbClr val="F3F3F3"/>
              </a:solidFill>
            </a:endParaRPr>
          </a:p>
          <a:p>
            <a:pPr marL="457200" lvl="0" indent="-342900" algn="l" rtl="0">
              <a:lnSpc>
                <a:spcPct val="100000"/>
              </a:lnSpc>
              <a:spcBef>
                <a:spcPts val="0"/>
              </a:spcBef>
              <a:spcAft>
                <a:spcPts val="0"/>
              </a:spcAft>
              <a:buClr>
                <a:srgbClr val="F3F3F3"/>
              </a:buClr>
              <a:buSzPts val="1800"/>
              <a:buChar char="●"/>
            </a:pPr>
            <a:r>
              <a:rPr lang="af">
                <a:solidFill>
                  <a:srgbClr val="F3F3F3"/>
                </a:solidFill>
              </a:rPr>
              <a:t>study for tests</a:t>
            </a:r>
            <a:endParaRPr>
              <a:solidFill>
                <a:srgbClr val="F3F3F3"/>
              </a:solidFill>
            </a:endParaRPr>
          </a:p>
          <a:p>
            <a:pPr marL="457200" lvl="0" indent="-342900" algn="l" rtl="0">
              <a:lnSpc>
                <a:spcPct val="100000"/>
              </a:lnSpc>
              <a:spcBef>
                <a:spcPts val="0"/>
              </a:spcBef>
              <a:spcAft>
                <a:spcPts val="0"/>
              </a:spcAft>
              <a:buClr>
                <a:srgbClr val="9E9E9E"/>
              </a:buClr>
              <a:buSzPts val="1800"/>
              <a:buChar char="●"/>
            </a:pPr>
            <a:r>
              <a:rPr lang="af">
                <a:solidFill>
                  <a:srgbClr val="F3F3F3"/>
                </a:solidFill>
              </a:rPr>
              <a:t>Read 20 minutes each night for AR</a:t>
            </a:r>
            <a:endParaRPr>
              <a:solidFill>
                <a:srgbClr val="9E9E9E"/>
              </a:solidFill>
            </a:endParaRPr>
          </a:p>
          <a:p>
            <a:pPr marL="0" lvl="0" indent="0" algn="l" rtl="0">
              <a:spcBef>
                <a:spcPts val="0"/>
              </a:spcBef>
              <a:spcAft>
                <a:spcPts val="1600"/>
              </a:spcAft>
              <a:buNone/>
            </a:pPr>
            <a:endParaRPr sz="16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7"/>
          <p:cNvSpPr txBox="1">
            <a:spLocks noGrp="1"/>
          </p:cNvSpPr>
          <p:nvPr>
            <p:ph type="title"/>
          </p:nvPr>
        </p:nvSpPr>
        <p:spPr>
          <a:xfrm>
            <a:off x="116075" y="1874725"/>
            <a:ext cx="4470300" cy="17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6000" b="1">
              <a:solidFill>
                <a:srgbClr val="CC0000"/>
              </a:solidFill>
            </a:endParaRPr>
          </a:p>
          <a:p>
            <a:pPr marL="0" lvl="0" indent="0" algn="l" rtl="0">
              <a:spcBef>
                <a:spcPts val="0"/>
              </a:spcBef>
              <a:spcAft>
                <a:spcPts val="0"/>
              </a:spcAft>
              <a:buNone/>
            </a:pPr>
            <a:endParaRPr sz="6000" b="1">
              <a:solidFill>
                <a:srgbClr val="FF590A"/>
              </a:solidFill>
            </a:endParaRPr>
          </a:p>
          <a:p>
            <a:pPr marL="0" lvl="0" indent="0" algn="l" rtl="0">
              <a:spcBef>
                <a:spcPts val="0"/>
              </a:spcBef>
              <a:spcAft>
                <a:spcPts val="0"/>
              </a:spcAft>
              <a:buNone/>
            </a:pPr>
            <a:r>
              <a:rPr lang="af" sz="6000" b="1">
                <a:solidFill>
                  <a:srgbClr val="FF0000"/>
                </a:solidFill>
              </a:rPr>
              <a:t>5th Grade</a:t>
            </a:r>
            <a:endParaRPr sz="6000" b="1">
              <a:solidFill>
                <a:srgbClr val="FF0000"/>
              </a:solidFill>
            </a:endParaRPr>
          </a:p>
          <a:p>
            <a:pPr marL="0" lvl="0" indent="0" algn="l" rtl="0">
              <a:spcBef>
                <a:spcPts val="0"/>
              </a:spcBef>
              <a:spcAft>
                <a:spcPts val="0"/>
              </a:spcAft>
              <a:buNone/>
            </a:pPr>
            <a:endParaRPr sz="1400" b="1">
              <a:solidFill>
                <a:srgbClr val="FF590A"/>
              </a:solidFill>
            </a:endParaRPr>
          </a:p>
          <a:p>
            <a:pPr marL="0" lvl="0" indent="0" algn="l" rtl="0">
              <a:lnSpc>
                <a:spcPct val="138000"/>
              </a:lnSpc>
              <a:spcBef>
                <a:spcPts val="0"/>
              </a:spcBef>
              <a:spcAft>
                <a:spcPts val="0"/>
              </a:spcAft>
              <a:buClr>
                <a:srgbClr val="000000"/>
              </a:buClr>
              <a:buSzPts val="1100"/>
              <a:buNone/>
            </a:pPr>
            <a:r>
              <a:rPr lang="af" sz="1800">
                <a:solidFill>
                  <a:srgbClr val="FF0000"/>
                </a:solidFill>
              </a:rPr>
              <a:t>Guest Speakers/Special projects:</a:t>
            </a:r>
            <a:endParaRPr sz="1800">
              <a:solidFill>
                <a:srgbClr val="FF0000"/>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Molly Resendes:  Edible Landfill with Dearborn County Recycling.</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Operation Christmas Child </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Kat Lillie:  Virtual Field trip to Sea Turtle Inc. at S. Padre Island, TX</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Get Real About Tobacco program</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Citizenship Projects </a:t>
            </a:r>
            <a:endParaRPr sz="1800">
              <a:solidFill>
                <a:srgbClr val="FFFFFF"/>
              </a:solidFill>
            </a:endParaRPr>
          </a:p>
          <a:p>
            <a:pPr marL="457200" lvl="0" indent="-342900" algn="l" rtl="0">
              <a:lnSpc>
                <a:spcPct val="138000"/>
              </a:lnSpc>
              <a:spcBef>
                <a:spcPts val="0"/>
              </a:spcBef>
              <a:spcAft>
                <a:spcPts val="0"/>
              </a:spcAft>
              <a:buClr>
                <a:srgbClr val="FFFFFF"/>
              </a:buClr>
              <a:buSzPts val="1800"/>
              <a:buChar char="●"/>
            </a:pPr>
            <a:r>
              <a:rPr lang="af" sz="1800">
                <a:solidFill>
                  <a:srgbClr val="FFFFFF"/>
                </a:solidFill>
              </a:rPr>
              <a:t>JPL NASA Video Conference</a:t>
            </a:r>
            <a:endParaRPr sz="1800">
              <a:solidFill>
                <a:srgbClr val="FFFFFF"/>
              </a:solidFill>
            </a:endParaRPr>
          </a:p>
          <a:p>
            <a:pPr marL="0" lvl="0" indent="0" algn="l" rtl="0">
              <a:lnSpc>
                <a:spcPct val="115000"/>
              </a:lnSpc>
              <a:spcBef>
                <a:spcPts val="0"/>
              </a:spcBef>
              <a:spcAft>
                <a:spcPts val="0"/>
              </a:spcAft>
              <a:buNone/>
            </a:pPr>
            <a:endParaRPr>
              <a:solidFill>
                <a:srgbClr val="CC0000"/>
              </a:solidFill>
            </a:endParaRPr>
          </a:p>
          <a:p>
            <a:pPr marL="0" lvl="0" indent="0" algn="ctr"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p>
          <a:p>
            <a:pPr marL="0" lvl="0" indent="0" algn="ctr" rtl="0">
              <a:spcBef>
                <a:spcPts val="0"/>
              </a:spcBef>
              <a:spcAft>
                <a:spcPts val="0"/>
              </a:spcAft>
              <a:buNone/>
            </a:pPr>
            <a:endParaRPr sz="2500"/>
          </a:p>
          <a:p>
            <a:pPr marL="0" lvl="0" indent="0" algn="l" rtl="0">
              <a:spcBef>
                <a:spcPts val="0"/>
              </a:spcBef>
              <a:spcAft>
                <a:spcPts val="0"/>
              </a:spcAft>
              <a:buNone/>
            </a:pPr>
            <a:endParaRPr/>
          </a:p>
        </p:txBody>
      </p:sp>
      <p:sp>
        <p:nvSpPr>
          <p:cNvPr id="353" name="Google Shape;353;p57"/>
          <p:cNvSpPr txBox="1">
            <a:spLocks noGrp="1"/>
          </p:cNvSpPr>
          <p:nvPr>
            <p:ph type="body" idx="2"/>
          </p:nvPr>
        </p:nvSpPr>
        <p:spPr>
          <a:xfrm>
            <a:off x="4927875" y="142350"/>
            <a:ext cx="3837000" cy="36951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800">
              <a:solidFill>
                <a:srgbClr val="CC0000"/>
              </a:solidFill>
            </a:endParaRPr>
          </a:p>
          <a:p>
            <a:pPr marL="0" lvl="0" indent="0" algn="l" rtl="0">
              <a:lnSpc>
                <a:spcPct val="100000"/>
              </a:lnSpc>
              <a:spcBef>
                <a:spcPts val="0"/>
              </a:spcBef>
              <a:spcAft>
                <a:spcPts val="0"/>
              </a:spcAft>
              <a:buNone/>
            </a:pPr>
            <a:endParaRPr sz="3200">
              <a:solidFill>
                <a:srgbClr val="CC0000"/>
              </a:solidFill>
            </a:endParaRPr>
          </a:p>
          <a:p>
            <a:pPr marL="0" lvl="0" indent="0" algn="l" rtl="0">
              <a:lnSpc>
                <a:spcPct val="100000"/>
              </a:lnSpc>
              <a:spcBef>
                <a:spcPts val="0"/>
              </a:spcBef>
              <a:spcAft>
                <a:spcPts val="0"/>
              </a:spcAft>
              <a:buNone/>
            </a:pPr>
            <a:endParaRPr sz="3200">
              <a:solidFill>
                <a:srgbClr val="CC0000"/>
              </a:solidFill>
            </a:endParaRPr>
          </a:p>
          <a:p>
            <a:pPr marL="0" lvl="0" indent="0" algn="l" rtl="0">
              <a:lnSpc>
                <a:spcPct val="100000"/>
              </a:lnSpc>
              <a:spcBef>
                <a:spcPts val="0"/>
              </a:spcBef>
              <a:spcAft>
                <a:spcPts val="0"/>
              </a:spcAft>
              <a:buNone/>
            </a:pPr>
            <a:endParaRPr sz="3200">
              <a:solidFill>
                <a:srgbClr val="CC0000"/>
              </a:solidFill>
            </a:endParaRPr>
          </a:p>
          <a:p>
            <a:pPr marL="0" lvl="0" indent="0" algn="l" rtl="0">
              <a:lnSpc>
                <a:spcPct val="138000"/>
              </a:lnSpc>
              <a:spcBef>
                <a:spcPts val="0"/>
              </a:spcBef>
              <a:spcAft>
                <a:spcPts val="0"/>
              </a:spcAft>
              <a:buNone/>
            </a:pPr>
            <a:r>
              <a:rPr lang="af" b="1">
                <a:solidFill>
                  <a:srgbClr val="FF590A"/>
                </a:solidFill>
                <a:latin typeface="Alegreya"/>
                <a:ea typeface="Alegreya"/>
                <a:cs typeface="Alegreya"/>
                <a:sym typeface="Alegreya"/>
              </a:rPr>
              <a:t> </a:t>
            </a:r>
            <a:r>
              <a:rPr lang="af" sz="4200">
                <a:solidFill>
                  <a:srgbClr val="FF0000"/>
                </a:solidFill>
              </a:rPr>
              <a:t>Field Trips:</a:t>
            </a:r>
            <a:endParaRPr sz="4200">
              <a:solidFill>
                <a:srgbClr val="FF0000"/>
              </a:solidFill>
            </a:endParaRPr>
          </a:p>
          <a:p>
            <a:pPr marL="0" lvl="0" indent="0" algn="l" rtl="0">
              <a:lnSpc>
                <a:spcPct val="138000"/>
              </a:lnSpc>
              <a:spcBef>
                <a:spcPts val="0"/>
              </a:spcBef>
              <a:spcAft>
                <a:spcPts val="0"/>
              </a:spcAft>
              <a:buNone/>
            </a:pPr>
            <a:r>
              <a:rPr lang="af" sz="1400" b="1">
                <a:solidFill>
                  <a:srgbClr val="FF0000"/>
                </a:solidFill>
              </a:rPr>
              <a:t>*Field Trips could change</a:t>
            </a:r>
            <a:endParaRPr sz="1400">
              <a:solidFill>
                <a:srgbClr val="FF0000"/>
              </a:solidFill>
            </a:endParaRPr>
          </a:p>
          <a:p>
            <a:pPr marL="0" lvl="0" indent="0" algn="l" rtl="0">
              <a:spcBef>
                <a:spcPts val="0"/>
              </a:spcBef>
              <a:spcAft>
                <a:spcPts val="0"/>
              </a:spcAft>
              <a:buNone/>
            </a:pPr>
            <a:r>
              <a:rPr lang="af" sz="1600" b="1"/>
              <a:t>Dinsmore Homestead</a:t>
            </a:r>
            <a:r>
              <a:rPr lang="af" sz="1600"/>
              <a:t>-Focuses on primary sources to research the past</a:t>
            </a:r>
            <a:endParaRPr sz="1600"/>
          </a:p>
          <a:p>
            <a:pPr marL="0" lvl="0" indent="0" algn="l" rtl="0">
              <a:spcBef>
                <a:spcPts val="1600"/>
              </a:spcBef>
              <a:spcAft>
                <a:spcPts val="0"/>
              </a:spcAft>
              <a:buNone/>
            </a:pPr>
            <a:r>
              <a:rPr lang="af" sz="1600" b="1"/>
              <a:t>Skating Rink-</a:t>
            </a:r>
            <a:r>
              <a:rPr lang="af" sz="1600"/>
              <a:t>includes content area connections to physical activity through PE class</a:t>
            </a:r>
            <a:endParaRPr sz="1600"/>
          </a:p>
          <a:p>
            <a:pPr marL="0" lvl="0" indent="0" algn="l" rtl="0">
              <a:spcBef>
                <a:spcPts val="1600"/>
              </a:spcBef>
              <a:spcAft>
                <a:spcPts val="0"/>
              </a:spcAft>
              <a:buNone/>
            </a:pPr>
            <a:r>
              <a:rPr lang="af" sz="1600" b="1"/>
              <a:t>Redwolf Sanctuary-</a:t>
            </a:r>
            <a:r>
              <a:rPr lang="af" sz="1600"/>
              <a:t>Focuses on science environments and animals and our connection to them </a:t>
            </a:r>
            <a:endParaRPr sz="1200" b="1">
              <a:solidFill>
                <a:srgbClr val="F3F3F3"/>
              </a:solidFill>
              <a:latin typeface="Alegreya"/>
              <a:ea typeface="Alegreya"/>
              <a:cs typeface="Alegreya"/>
              <a:sym typeface="Alegreya"/>
            </a:endParaRPr>
          </a:p>
          <a:p>
            <a:pPr marL="0" lvl="0" indent="0" algn="l" rtl="0">
              <a:spcBef>
                <a:spcPts val="1600"/>
              </a:spcBef>
              <a:spcAft>
                <a:spcPts val="1600"/>
              </a:spcAft>
              <a:buNone/>
            </a:pPr>
            <a:endParaRPr sz="10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8"/>
          <p:cNvSpPr txBox="1">
            <a:spLocks noGrp="1"/>
          </p:cNvSpPr>
          <p:nvPr>
            <p:ph type="title"/>
          </p:nvPr>
        </p:nvSpPr>
        <p:spPr>
          <a:xfrm>
            <a:off x="265500" y="116950"/>
            <a:ext cx="4045200" cy="791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af">
                <a:solidFill>
                  <a:srgbClr val="FF0000"/>
                </a:solidFill>
              </a:rPr>
              <a:t>Report Cards</a:t>
            </a:r>
            <a:endParaRPr>
              <a:solidFill>
                <a:srgbClr val="FF0000"/>
              </a:solidFill>
            </a:endParaRPr>
          </a:p>
        </p:txBody>
      </p:sp>
      <p:sp>
        <p:nvSpPr>
          <p:cNvPr id="359" name="Google Shape;359;p58"/>
          <p:cNvSpPr txBox="1">
            <a:spLocks noGrp="1"/>
          </p:cNvSpPr>
          <p:nvPr>
            <p:ph type="subTitle" idx="1"/>
          </p:nvPr>
        </p:nvSpPr>
        <p:spPr>
          <a:xfrm>
            <a:off x="265425" y="1055425"/>
            <a:ext cx="4232400" cy="392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solidFill>
                  <a:srgbClr val="F3F3F3"/>
                </a:solidFill>
              </a:rPr>
              <a:t>Special areas (Art, Music, PE) use O, S, and N grade scale.</a:t>
            </a:r>
            <a:endParaRPr>
              <a:solidFill>
                <a:srgbClr val="F3F3F3"/>
              </a:solidFill>
            </a:endParaRPr>
          </a:p>
          <a:p>
            <a:pPr marL="0" lvl="0" indent="0" algn="ctr" rtl="0">
              <a:spcBef>
                <a:spcPts val="0"/>
              </a:spcBef>
              <a:spcAft>
                <a:spcPts val="0"/>
              </a:spcAft>
              <a:buNone/>
            </a:pPr>
            <a:endParaRPr sz="1000">
              <a:solidFill>
                <a:srgbClr val="F3F3F3"/>
              </a:solidFill>
            </a:endParaRPr>
          </a:p>
          <a:p>
            <a:pPr marL="0" lvl="0" indent="0" algn="ctr" rtl="0">
              <a:spcBef>
                <a:spcPts val="0"/>
              </a:spcBef>
              <a:spcAft>
                <a:spcPts val="0"/>
              </a:spcAft>
              <a:buNone/>
            </a:pPr>
            <a:r>
              <a:rPr lang="af" b="1">
                <a:solidFill>
                  <a:srgbClr val="F3F3F3"/>
                </a:solidFill>
              </a:rPr>
              <a:t>O</a:t>
            </a:r>
            <a:r>
              <a:rPr lang="af">
                <a:solidFill>
                  <a:srgbClr val="F3F3F3"/>
                </a:solidFill>
              </a:rPr>
              <a:t> - outstanding</a:t>
            </a:r>
            <a:endParaRPr>
              <a:solidFill>
                <a:srgbClr val="F3F3F3"/>
              </a:solidFill>
            </a:endParaRPr>
          </a:p>
          <a:p>
            <a:pPr marL="0" lvl="0" indent="0" algn="ctr" rtl="0">
              <a:spcBef>
                <a:spcPts val="0"/>
              </a:spcBef>
              <a:spcAft>
                <a:spcPts val="0"/>
              </a:spcAft>
              <a:buNone/>
            </a:pPr>
            <a:r>
              <a:rPr lang="af" b="1">
                <a:solidFill>
                  <a:srgbClr val="F3F3F3"/>
                </a:solidFill>
              </a:rPr>
              <a:t>S</a:t>
            </a:r>
            <a:r>
              <a:rPr lang="af">
                <a:solidFill>
                  <a:srgbClr val="F3F3F3"/>
                </a:solidFill>
              </a:rPr>
              <a:t> - satisfactory</a:t>
            </a:r>
            <a:endParaRPr>
              <a:solidFill>
                <a:srgbClr val="F3F3F3"/>
              </a:solidFill>
            </a:endParaRPr>
          </a:p>
          <a:p>
            <a:pPr marL="0" lvl="0" indent="0" algn="ctr" rtl="0">
              <a:spcBef>
                <a:spcPts val="0"/>
              </a:spcBef>
              <a:spcAft>
                <a:spcPts val="0"/>
              </a:spcAft>
              <a:buNone/>
            </a:pPr>
            <a:r>
              <a:rPr lang="af" b="1">
                <a:solidFill>
                  <a:srgbClr val="F3F3F3"/>
                </a:solidFill>
              </a:rPr>
              <a:t>N - </a:t>
            </a:r>
            <a:r>
              <a:rPr lang="af">
                <a:solidFill>
                  <a:srgbClr val="F3F3F3"/>
                </a:solidFill>
              </a:rPr>
              <a:t>needs improvement</a:t>
            </a:r>
            <a:endParaRPr sz="1000">
              <a:solidFill>
                <a:srgbClr val="F3F3F3"/>
              </a:solidFill>
            </a:endParaRPr>
          </a:p>
          <a:p>
            <a:pPr marL="0" lvl="0" indent="0" algn="ctr" rtl="0">
              <a:spcBef>
                <a:spcPts val="0"/>
              </a:spcBef>
              <a:spcAft>
                <a:spcPts val="0"/>
              </a:spcAft>
              <a:buNone/>
            </a:pPr>
            <a:endParaRPr sz="1000" b="1">
              <a:solidFill>
                <a:srgbClr val="F3F3F3"/>
              </a:solidFill>
            </a:endParaRPr>
          </a:p>
          <a:p>
            <a:pPr marL="0" lvl="0" indent="0" algn="ctr" rtl="0">
              <a:spcBef>
                <a:spcPts val="0"/>
              </a:spcBef>
              <a:spcAft>
                <a:spcPts val="0"/>
              </a:spcAft>
              <a:buNone/>
            </a:pPr>
            <a:endParaRPr sz="1000">
              <a:solidFill>
                <a:srgbClr val="F3F3F3"/>
              </a:solidFill>
            </a:endParaRPr>
          </a:p>
          <a:p>
            <a:pPr marL="0" lvl="0" indent="0" algn="ctr" rtl="0">
              <a:spcBef>
                <a:spcPts val="0"/>
              </a:spcBef>
              <a:spcAft>
                <a:spcPts val="0"/>
              </a:spcAft>
              <a:buNone/>
            </a:pPr>
            <a:r>
              <a:rPr lang="af" b="1">
                <a:solidFill>
                  <a:srgbClr val="F3F3F3"/>
                </a:solidFill>
              </a:rPr>
              <a:t>A</a:t>
            </a:r>
            <a:r>
              <a:rPr lang="af">
                <a:solidFill>
                  <a:srgbClr val="F3F3F3"/>
                </a:solidFill>
              </a:rPr>
              <a:t> = 90-100</a:t>
            </a:r>
            <a:endParaRPr>
              <a:solidFill>
                <a:srgbClr val="F3F3F3"/>
              </a:solidFill>
            </a:endParaRPr>
          </a:p>
          <a:p>
            <a:pPr marL="0" lvl="0" indent="0" algn="ctr" rtl="0">
              <a:spcBef>
                <a:spcPts val="0"/>
              </a:spcBef>
              <a:spcAft>
                <a:spcPts val="0"/>
              </a:spcAft>
              <a:buNone/>
            </a:pPr>
            <a:r>
              <a:rPr lang="af" b="1">
                <a:solidFill>
                  <a:srgbClr val="F3F3F3"/>
                </a:solidFill>
              </a:rPr>
              <a:t>B</a:t>
            </a:r>
            <a:r>
              <a:rPr lang="af">
                <a:solidFill>
                  <a:srgbClr val="F3F3F3"/>
                </a:solidFill>
              </a:rPr>
              <a:t> = 80-89</a:t>
            </a:r>
            <a:endParaRPr>
              <a:solidFill>
                <a:srgbClr val="F3F3F3"/>
              </a:solidFill>
            </a:endParaRPr>
          </a:p>
          <a:p>
            <a:pPr marL="0" lvl="0" indent="0" algn="ctr" rtl="0">
              <a:spcBef>
                <a:spcPts val="0"/>
              </a:spcBef>
              <a:spcAft>
                <a:spcPts val="0"/>
              </a:spcAft>
              <a:buNone/>
            </a:pPr>
            <a:r>
              <a:rPr lang="af" b="1">
                <a:solidFill>
                  <a:srgbClr val="F3F3F3"/>
                </a:solidFill>
              </a:rPr>
              <a:t>C</a:t>
            </a:r>
            <a:r>
              <a:rPr lang="af">
                <a:solidFill>
                  <a:srgbClr val="F3F3F3"/>
                </a:solidFill>
              </a:rPr>
              <a:t> = 70-79</a:t>
            </a:r>
            <a:endParaRPr>
              <a:solidFill>
                <a:srgbClr val="F3F3F3"/>
              </a:solidFill>
            </a:endParaRPr>
          </a:p>
          <a:p>
            <a:pPr marL="0" lvl="0" indent="0" algn="ctr" rtl="0">
              <a:spcBef>
                <a:spcPts val="0"/>
              </a:spcBef>
              <a:spcAft>
                <a:spcPts val="0"/>
              </a:spcAft>
              <a:buNone/>
            </a:pPr>
            <a:r>
              <a:rPr lang="af" b="1">
                <a:solidFill>
                  <a:srgbClr val="F3F3F3"/>
                </a:solidFill>
              </a:rPr>
              <a:t>D</a:t>
            </a:r>
            <a:r>
              <a:rPr lang="af">
                <a:solidFill>
                  <a:srgbClr val="F3F3F3"/>
                </a:solidFill>
              </a:rPr>
              <a:t> = 60-69</a:t>
            </a:r>
            <a:endParaRPr>
              <a:solidFill>
                <a:srgbClr val="F3F3F3"/>
              </a:solidFill>
            </a:endParaRPr>
          </a:p>
          <a:p>
            <a:pPr marL="0" lvl="0" indent="0" algn="ctr" rtl="0">
              <a:spcBef>
                <a:spcPts val="0"/>
              </a:spcBef>
              <a:spcAft>
                <a:spcPts val="0"/>
              </a:spcAft>
              <a:buNone/>
            </a:pPr>
            <a:r>
              <a:rPr lang="af" b="1">
                <a:solidFill>
                  <a:srgbClr val="F3F3F3"/>
                </a:solidFill>
              </a:rPr>
              <a:t>F </a:t>
            </a:r>
            <a:r>
              <a:rPr lang="af">
                <a:solidFill>
                  <a:srgbClr val="F3F3F3"/>
                </a:solidFill>
              </a:rPr>
              <a:t>= 59-0</a:t>
            </a:r>
            <a:endParaRPr>
              <a:solidFill>
                <a:srgbClr val="F3F3F3"/>
              </a:solidFill>
            </a:endParaRPr>
          </a:p>
        </p:txBody>
      </p:sp>
      <p:sp>
        <p:nvSpPr>
          <p:cNvPr id="360" name="Google Shape;360;p58"/>
          <p:cNvSpPr txBox="1">
            <a:spLocks noGrp="1"/>
          </p:cNvSpPr>
          <p:nvPr>
            <p:ph type="body" idx="2"/>
          </p:nvPr>
        </p:nvSpPr>
        <p:spPr>
          <a:xfrm>
            <a:off x="4824875" y="1589800"/>
            <a:ext cx="4045200" cy="42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1400"/>
          </a:p>
          <a:p>
            <a:pPr marL="0" lvl="0" indent="0" algn="l" rtl="0">
              <a:spcBef>
                <a:spcPts val="1600"/>
              </a:spcBef>
              <a:spcAft>
                <a:spcPts val="0"/>
              </a:spcAft>
              <a:buNone/>
            </a:pPr>
            <a:r>
              <a:rPr lang="af"/>
              <a:t>            </a:t>
            </a:r>
            <a:endParaRPr/>
          </a:p>
          <a:p>
            <a:pPr marL="0" lvl="0" indent="457200" algn="l" rtl="0">
              <a:spcBef>
                <a:spcPts val="1600"/>
              </a:spcBef>
              <a:spcAft>
                <a:spcPts val="0"/>
              </a:spcAft>
              <a:buNone/>
            </a:pPr>
            <a:r>
              <a:rPr lang="af"/>
              <a:t>   O, S, N                A-F</a:t>
            </a:r>
            <a:endParaRPr/>
          </a:p>
          <a:p>
            <a:pPr marL="0" lvl="0" indent="0" algn="l" rtl="0">
              <a:spcBef>
                <a:spcPts val="1600"/>
              </a:spcBef>
              <a:spcAft>
                <a:spcPts val="1600"/>
              </a:spcAft>
              <a:buNone/>
            </a:pPr>
            <a:endParaRPr/>
          </a:p>
        </p:txBody>
      </p:sp>
      <p:graphicFrame>
        <p:nvGraphicFramePr>
          <p:cNvPr id="361" name="Google Shape;361;p58"/>
          <p:cNvGraphicFramePr/>
          <p:nvPr/>
        </p:nvGraphicFramePr>
        <p:xfrm>
          <a:off x="4731350" y="2152175"/>
          <a:ext cx="3000000" cy="3000000"/>
        </p:xfrm>
        <a:graphic>
          <a:graphicData uri="http://schemas.openxmlformats.org/drawingml/2006/table">
            <a:tbl>
              <a:tblPr>
                <a:noFill/>
                <a:tableStyleId>{6FD73614-4271-4D35-8DCA-86422338C798}</a:tableStyleId>
              </a:tblPr>
              <a:tblGrid>
                <a:gridCol w="640325"/>
                <a:gridCol w="1682425"/>
                <a:gridCol w="1909500"/>
              </a:tblGrid>
              <a:tr h="705700">
                <a:tc>
                  <a:txBody>
                    <a:bodyPr/>
                    <a:lstStyle/>
                    <a:p>
                      <a:pPr marL="0" lvl="0" indent="0" algn="l" rtl="0">
                        <a:spcBef>
                          <a:spcPts val="0"/>
                        </a:spcBef>
                        <a:spcAft>
                          <a:spcPts val="0"/>
                        </a:spcAft>
                        <a:buNone/>
                      </a:pPr>
                      <a:r>
                        <a:rPr lang="af">
                          <a:solidFill>
                            <a:srgbClr val="FFFFFF"/>
                          </a:solidFill>
                        </a:rPr>
                        <a:t>2nd</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Citizenship, Science, Writing</a:t>
                      </a:r>
                      <a:endParaRPr>
                        <a:solidFill>
                          <a:srgbClr val="FFFFFF"/>
                        </a:solidFill>
                      </a:endParaRPr>
                    </a:p>
                    <a:p>
                      <a:pPr marL="0" lvl="0" indent="0" algn="l" rtl="0">
                        <a:spcBef>
                          <a:spcPts val="0"/>
                        </a:spcBef>
                        <a:spcAft>
                          <a:spcPts val="0"/>
                        </a:spcAft>
                        <a:buNone/>
                      </a:pPr>
                      <a:r>
                        <a:rPr lang="af">
                          <a:solidFill>
                            <a:srgbClr val="FFFFFF"/>
                          </a:solidFill>
                        </a:rPr>
                        <a:t>Social Studies</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Reading, English, Math</a:t>
                      </a:r>
                      <a:endParaRPr>
                        <a:solidFill>
                          <a:srgbClr val="FFFFFF"/>
                        </a:solidFill>
                      </a:endParaRPr>
                    </a:p>
                    <a:p>
                      <a:pPr marL="0" lvl="0" indent="0" algn="l" rtl="0">
                        <a:spcBef>
                          <a:spcPts val="0"/>
                        </a:spcBef>
                        <a:spcAft>
                          <a:spcPts val="0"/>
                        </a:spcAft>
                        <a:buNone/>
                      </a:pPr>
                      <a:endParaRPr>
                        <a:solidFill>
                          <a:srgbClr val="FFFFFF"/>
                        </a:solidFill>
                      </a:endParaRPr>
                    </a:p>
                  </a:txBody>
                  <a:tcPr marL="91425" marR="91425" marT="91425" marB="91425"/>
                </a:tc>
              </a:tr>
              <a:tr h="705700">
                <a:tc>
                  <a:txBody>
                    <a:bodyPr/>
                    <a:lstStyle/>
                    <a:p>
                      <a:pPr marL="0" lvl="0" indent="0" algn="l" rtl="0">
                        <a:spcBef>
                          <a:spcPts val="0"/>
                        </a:spcBef>
                        <a:spcAft>
                          <a:spcPts val="0"/>
                        </a:spcAft>
                        <a:buNone/>
                      </a:pPr>
                      <a:r>
                        <a:rPr lang="af">
                          <a:solidFill>
                            <a:srgbClr val="FFFFFF"/>
                          </a:solidFill>
                        </a:rPr>
                        <a:t>3rd</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Citizenship, </a:t>
                      </a:r>
                      <a:endParaRPr>
                        <a:solidFill>
                          <a:srgbClr val="FFFFFF"/>
                        </a:solidFill>
                      </a:endParaRPr>
                    </a:p>
                    <a:p>
                      <a:pPr marL="0" lvl="0" indent="0" algn="l" rtl="0">
                        <a:spcBef>
                          <a:spcPts val="0"/>
                        </a:spcBef>
                        <a:spcAft>
                          <a:spcPts val="0"/>
                        </a:spcAft>
                        <a:buNone/>
                      </a:pPr>
                      <a:r>
                        <a:rPr lang="af">
                          <a:solidFill>
                            <a:srgbClr val="FFFFFF"/>
                          </a:solidFill>
                        </a:rPr>
                        <a:t>Social Studies</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Reading, English, Math, Science, Writing</a:t>
                      </a:r>
                      <a:endParaRPr>
                        <a:solidFill>
                          <a:srgbClr val="FFFFFF"/>
                        </a:solidFill>
                      </a:endParaRPr>
                    </a:p>
                  </a:txBody>
                  <a:tcPr marL="91425" marR="91425" marT="91425" marB="91425"/>
                </a:tc>
              </a:tr>
              <a:tr h="705700">
                <a:tc>
                  <a:txBody>
                    <a:bodyPr/>
                    <a:lstStyle/>
                    <a:p>
                      <a:pPr marL="0" lvl="0" indent="0" algn="l" rtl="0">
                        <a:spcBef>
                          <a:spcPts val="0"/>
                        </a:spcBef>
                        <a:spcAft>
                          <a:spcPts val="0"/>
                        </a:spcAft>
                        <a:buNone/>
                      </a:pPr>
                      <a:r>
                        <a:rPr lang="af">
                          <a:solidFill>
                            <a:srgbClr val="FFFFFF"/>
                          </a:solidFill>
                        </a:rPr>
                        <a:t>4th &amp; 5th</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Citizenship</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Reading, English, Math, Science,</a:t>
                      </a:r>
                      <a:endParaRPr>
                        <a:solidFill>
                          <a:srgbClr val="FFFFFF"/>
                        </a:solidFill>
                      </a:endParaRPr>
                    </a:p>
                    <a:p>
                      <a:pPr marL="0" lvl="0" indent="0" algn="l" rtl="0">
                        <a:spcBef>
                          <a:spcPts val="0"/>
                        </a:spcBef>
                        <a:spcAft>
                          <a:spcPts val="0"/>
                        </a:spcAft>
                        <a:buNone/>
                      </a:pPr>
                      <a:r>
                        <a:rPr lang="af">
                          <a:solidFill>
                            <a:srgbClr val="FFFFFF"/>
                          </a:solidFill>
                        </a:rPr>
                        <a:t>Social Studies, Writing</a:t>
                      </a:r>
                      <a:endParaRPr>
                        <a:solidFill>
                          <a:srgbClr val="FFFFFF"/>
                        </a:solidFill>
                      </a:endParaRPr>
                    </a:p>
                  </a:txBody>
                  <a:tcPr marL="91425" marR="91425" marT="91425" marB="91425"/>
                </a:tc>
              </a:tr>
            </a:tbl>
          </a:graphicData>
        </a:graphic>
      </p:graphicFrame>
      <p:graphicFrame>
        <p:nvGraphicFramePr>
          <p:cNvPr id="362" name="Google Shape;362;p58"/>
          <p:cNvGraphicFramePr/>
          <p:nvPr/>
        </p:nvGraphicFramePr>
        <p:xfrm>
          <a:off x="4731425" y="620338"/>
          <a:ext cx="3000000" cy="3000000"/>
        </p:xfrm>
        <a:graphic>
          <a:graphicData uri="http://schemas.openxmlformats.org/drawingml/2006/table">
            <a:tbl>
              <a:tblPr>
                <a:noFill/>
                <a:tableStyleId>{6FD73614-4271-4D35-8DCA-86422338C798}</a:tableStyleId>
              </a:tblPr>
              <a:tblGrid>
                <a:gridCol w="2322750"/>
                <a:gridCol w="1909500"/>
              </a:tblGrid>
              <a:tr h="791400">
                <a:tc>
                  <a:txBody>
                    <a:bodyPr/>
                    <a:lstStyle/>
                    <a:p>
                      <a:pPr marL="0" lvl="0" indent="0" algn="l" rtl="0">
                        <a:spcBef>
                          <a:spcPts val="0"/>
                        </a:spcBef>
                        <a:spcAft>
                          <a:spcPts val="0"/>
                        </a:spcAft>
                        <a:buNone/>
                      </a:pPr>
                      <a:r>
                        <a:rPr lang="af">
                          <a:solidFill>
                            <a:srgbClr val="FFFFFF"/>
                          </a:solidFill>
                        </a:rPr>
                        <a:t>Kindergarten &amp; First Grade</a:t>
                      </a:r>
                      <a:endParaRPr>
                        <a:solidFill>
                          <a:srgbClr val="FFFFFF"/>
                        </a:solidFill>
                      </a:endParaRPr>
                    </a:p>
                  </a:txBody>
                  <a:tcPr marL="91425" marR="91425" marT="91425" marB="91425"/>
                </a:tc>
                <a:tc>
                  <a:txBody>
                    <a:bodyPr/>
                    <a:lstStyle/>
                    <a:p>
                      <a:pPr marL="0" lvl="0" indent="0" algn="l" rtl="0">
                        <a:spcBef>
                          <a:spcPts val="0"/>
                        </a:spcBef>
                        <a:spcAft>
                          <a:spcPts val="0"/>
                        </a:spcAft>
                        <a:buNone/>
                      </a:pPr>
                      <a:r>
                        <a:rPr lang="af">
                          <a:solidFill>
                            <a:srgbClr val="FFFFFF"/>
                          </a:solidFill>
                        </a:rPr>
                        <a:t>Standard-based</a:t>
                      </a:r>
                      <a:endParaRPr>
                        <a:solidFill>
                          <a:srgbClr val="FFFFFF"/>
                        </a:solidFill>
                      </a:endParaRPr>
                    </a:p>
                    <a:p>
                      <a:pPr marL="0" lvl="0" indent="0" algn="l" rtl="0">
                        <a:spcBef>
                          <a:spcPts val="0"/>
                        </a:spcBef>
                        <a:spcAft>
                          <a:spcPts val="0"/>
                        </a:spcAft>
                        <a:buNone/>
                      </a:pPr>
                      <a:r>
                        <a:rPr lang="af">
                          <a:solidFill>
                            <a:srgbClr val="FFFFFF"/>
                          </a:solidFill>
                        </a:rPr>
                        <a:t>(1, 2, 3, 4)</a:t>
                      </a:r>
                      <a:endParaRPr>
                        <a:solidFill>
                          <a:srgbClr val="FFFFFF"/>
                        </a:solidFill>
                      </a:endParaRPr>
                    </a:p>
                  </a:txBody>
                  <a:tcPr marL="91425" marR="91425" marT="91425" marB="91425"/>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366"/>
        <p:cNvGrpSpPr/>
        <p:nvPr/>
      </p:nvGrpSpPr>
      <p:grpSpPr>
        <a:xfrm>
          <a:off x="0" y="0"/>
          <a:ext cx="0" cy="0"/>
          <a:chOff x="0" y="0"/>
          <a:chExt cx="0" cy="0"/>
        </a:xfrm>
      </p:grpSpPr>
      <p:sp>
        <p:nvSpPr>
          <p:cNvPr id="367" name="Google Shape;367;p59"/>
          <p:cNvSpPr txBox="1">
            <a:spLocks noGrp="1"/>
          </p:cNvSpPr>
          <p:nvPr>
            <p:ph type="title"/>
          </p:nvPr>
        </p:nvSpPr>
        <p:spPr>
          <a:xfrm>
            <a:off x="424800" y="301025"/>
            <a:ext cx="8226300" cy="4607100"/>
          </a:xfrm>
          <a:prstGeom prst="rect">
            <a:avLst/>
          </a:prstGeom>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1800"/>
          </a:p>
          <a:p>
            <a:pPr marL="0" lvl="0" indent="0" algn="l" rtl="0">
              <a:spcBef>
                <a:spcPts val="0"/>
              </a:spcBef>
              <a:spcAft>
                <a:spcPts val="0"/>
              </a:spcAft>
              <a:buNone/>
            </a:pPr>
            <a:endParaRPr sz="3200" b="1">
              <a:solidFill>
                <a:srgbClr val="CC0000"/>
              </a:solidFill>
            </a:endParaRPr>
          </a:p>
          <a:p>
            <a:pPr marL="0" lvl="0" indent="0" algn="l" rtl="0">
              <a:spcBef>
                <a:spcPts val="0"/>
              </a:spcBef>
              <a:spcAft>
                <a:spcPts val="0"/>
              </a:spcAft>
              <a:buNone/>
            </a:pPr>
            <a:r>
              <a:rPr lang="af" sz="3200" b="1">
                <a:solidFill>
                  <a:srgbClr val="CC0000"/>
                </a:solidFill>
              </a:rPr>
              <a:t>Response to Intervention (RTI)</a:t>
            </a:r>
            <a:endParaRPr sz="2200">
              <a:solidFill>
                <a:srgbClr val="000000"/>
              </a:solidFill>
            </a:endParaRPr>
          </a:p>
          <a:p>
            <a:pPr marL="0" lvl="0" indent="0" algn="l" rtl="0">
              <a:spcBef>
                <a:spcPts val="0"/>
              </a:spcBef>
              <a:spcAft>
                <a:spcPts val="0"/>
              </a:spcAft>
              <a:buNone/>
            </a:pPr>
            <a:r>
              <a:rPr lang="af" sz="2200">
                <a:solidFill>
                  <a:srgbClr val="000000"/>
                </a:solidFill>
              </a:rPr>
              <a:t>Each grade level has 30 minutes built into their daily schedule to meet the individual needs of students. This may done in small groups or individually.</a:t>
            </a:r>
            <a:endParaRPr sz="2200">
              <a:solidFill>
                <a:srgbClr val="000000"/>
              </a:solidFill>
            </a:endParaRPr>
          </a:p>
          <a:p>
            <a:pPr marL="0" lvl="0" indent="0" algn="l" rtl="0">
              <a:spcBef>
                <a:spcPts val="0"/>
              </a:spcBef>
              <a:spcAft>
                <a:spcPts val="0"/>
              </a:spcAft>
              <a:buNone/>
            </a:pPr>
            <a:r>
              <a:rPr lang="af" sz="2200">
                <a:solidFill>
                  <a:srgbClr val="000000"/>
                </a:solidFill>
              </a:rPr>
              <a:t>Tier 1: Mastering grade level standards or beyond.</a:t>
            </a:r>
            <a:endParaRPr sz="2200">
              <a:solidFill>
                <a:srgbClr val="000000"/>
              </a:solidFill>
            </a:endParaRPr>
          </a:p>
          <a:p>
            <a:pPr marL="0" lvl="0" indent="0" algn="l" rtl="0">
              <a:spcBef>
                <a:spcPts val="0"/>
              </a:spcBef>
              <a:spcAft>
                <a:spcPts val="0"/>
              </a:spcAft>
              <a:buNone/>
            </a:pPr>
            <a:r>
              <a:rPr lang="af" sz="2200">
                <a:solidFill>
                  <a:srgbClr val="000000"/>
                </a:solidFill>
              </a:rPr>
              <a:t>Tier 2: Needing additional support to meet grade level standards.</a:t>
            </a:r>
            <a:endParaRPr sz="2200">
              <a:solidFill>
                <a:srgbClr val="000000"/>
              </a:solidFill>
            </a:endParaRPr>
          </a:p>
          <a:p>
            <a:pPr marL="0" lvl="0" indent="0" algn="l" rtl="0">
              <a:spcBef>
                <a:spcPts val="0"/>
              </a:spcBef>
              <a:spcAft>
                <a:spcPts val="0"/>
              </a:spcAft>
              <a:buNone/>
            </a:pPr>
            <a:r>
              <a:rPr lang="af" sz="2200">
                <a:solidFill>
                  <a:srgbClr val="000000"/>
                </a:solidFill>
              </a:rPr>
              <a:t>Tier 3: Needing intense intervention to succeed at current grade level.  </a:t>
            </a:r>
            <a:endParaRPr sz="2200">
              <a:solidFill>
                <a:srgbClr val="000000"/>
              </a:solidFill>
            </a:endParaRPr>
          </a:p>
          <a:p>
            <a:pPr marL="0" lvl="0" indent="0" algn="l" rtl="0">
              <a:spcBef>
                <a:spcPts val="0"/>
              </a:spcBef>
              <a:spcAft>
                <a:spcPts val="0"/>
              </a:spcAft>
              <a:buNone/>
            </a:pPr>
            <a:r>
              <a:rPr lang="af" sz="2200">
                <a:solidFill>
                  <a:srgbClr val="000000"/>
                </a:solidFill>
              </a:rPr>
              <a:t>Students not progressing with Tier 3 support may be referred for special education testing.</a:t>
            </a:r>
            <a:endParaRPr sz="2200">
              <a:solidFill>
                <a:srgbClr val="000000"/>
              </a:solidFill>
            </a:endParaRPr>
          </a:p>
          <a:p>
            <a:pPr marL="0" lvl="0" indent="0" algn="l" rtl="0">
              <a:spcBef>
                <a:spcPts val="0"/>
              </a:spcBef>
              <a:spcAft>
                <a:spcPts val="0"/>
              </a:spcAft>
              <a:buNone/>
            </a:pPr>
            <a:r>
              <a:rPr lang="af" sz="2200">
                <a:solidFill>
                  <a:srgbClr val="000000"/>
                </a:solidFill>
              </a:rPr>
              <a:t>Students who are excelling at current grade level may receive enrichment and acceleration of standards. </a:t>
            </a:r>
            <a:endParaRPr sz="2200">
              <a:solidFill>
                <a:srgbClr val="000000"/>
              </a:solidFill>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371"/>
        <p:cNvGrpSpPr/>
        <p:nvPr/>
      </p:nvGrpSpPr>
      <p:grpSpPr>
        <a:xfrm>
          <a:off x="0" y="0"/>
          <a:ext cx="0" cy="0"/>
          <a:chOff x="0" y="0"/>
          <a:chExt cx="0" cy="0"/>
        </a:xfrm>
      </p:grpSpPr>
      <p:sp>
        <p:nvSpPr>
          <p:cNvPr id="372" name="Google Shape;372;p60"/>
          <p:cNvSpPr txBox="1">
            <a:spLocks noGrp="1"/>
          </p:cNvSpPr>
          <p:nvPr>
            <p:ph type="title"/>
          </p:nvPr>
        </p:nvSpPr>
        <p:spPr>
          <a:xfrm>
            <a:off x="266100" y="641300"/>
            <a:ext cx="8611800" cy="4842600"/>
          </a:xfrm>
          <a:prstGeom prst="rect">
            <a:avLst/>
          </a:prstGeom>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a:p>
            <a:pPr marL="0" lvl="0" indent="0" algn="l" rtl="0">
              <a:spcBef>
                <a:spcPts val="0"/>
              </a:spcBef>
              <a:spcAft>
                <a:spcPts val="0"/>
              </a:spcAft>
              <a:buNone/>
            </a:pPr>
            <a:r>
              <a:rPr lang="af" b="1">
                <a:solidFill>
                  <a:srgbClr val="CC0000"/>
                </a:solidFill>
              </a:rPr>
              <a:t>General Education Intervention (GEI)</a:t>
            </a:r>
            <a:endParaRPr sz="2000">
              <a:solidFill>
                <a:srgbClr val="000000"/>
              </a:solidFill>
            </a:endParaRPr>
          </a:p>
          <a:p>
            <a:pPr marL="457200" lvl="0" indent="-381000" algn="l" rtl="0">
              <a:spcBef>
                <a:spcPts val="0"/>
              </a:spcBef>
              <a:spcAft>
                <a:spcPts val="0"/>
              </a:spcAft>
              <a:buSzPts val="2400"/>
              <a:buChar char="●"/>
            </a:pPr>
            <a:r>
              <a:rPr lang="af" sz="2400"/>
              <a:t>Team of teachers, counselors, and parents who meet to discuss ways to help a struggling child succeed using research-based strategies</a:t>
            </a:r>
            <a:endParaRPr sz="2400"/>
          </a:p>
          <a:p>
            <a:pPr marL="457200" lvl="0" indent="-381000" algn="l" rtl="0">
              <a:spcBef>
                <a:spcPts val="0"/>
              </a:spcBef>
              <a:spcAft>
                <a:spcPts val="0"/>
              </a:spcAft>
              <a:buSzPts val="2400"/>
              <a:buChar char="●"/>
            </a:pPr>
            <a:r>
              <a:rPr lang="af" sz="2400"/>
              <a:t>Progress monitoring data is kept and reviewed</a:t>
            </a:r>
            <a:endParaRPr sz="2400"/>
          </a:p>
          <a:p>
            <a:pPr marL="457200" lvl="0" indent="-381000" algn="l" rtl="0">
              <a:spcBef>
                <a:spcPts val="0"/>
              </a:spcBef>
              <a:spcAft>
                <a:spcPts val="0"/>
              </a:spcAft>
              <a:buSzPts val="2400"/>
              <a:buChar char="●"/>
            </a:pPr>
            <a:r>
              <a:rPr lang="af" sz="2400"/>
              <a:t>Students not improving with additional resources and strategies may be referred for special education testing.</a:t>
            </a:r>
            <a:endParaRPr sz="24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61"/>
          <p:cNvSpPr txBox="1">
            <a:spLocks noGrp="1"/>
          </p:cNvSpPr>
          <p:nvPr>
            <p:ph type="title"/>
          </p:nvPr>
        </p:nvSpPr>
        <p:spPr>
          <a:xfrm>
            <a:off x="458075" y="392625"/>
            <a:ext cx="8232300" cy="4528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p>
          <a:p>
            <a:pPr marL="0" lvl="0" indent="0" algn="l" rtl="0">
              <a:spcBef>
                <a:spcPts val="0"/>
              </a:spcBef>
              <a:spcAft>
                <a:spcPts val="0"/>
              </a:spcAft>
              <a:buNone/>
            </a:pPr>
            <a:endParaRPr sz="1200">
              <a:solidFill>
                <a:srgbClr val="FF0000"/>
              </a:solidFill>
            </a:endParaRPr>
          </a:p>
          <a:p>
            <a:pPr marL="0" lvl="0" indent="0" algn="l" rtl="0">
              <a:spcBef>
                <a:spcPts val="0"/>
              </a:spcBef>
              <a:spcAft>
                <a:spcPts val="0"/>
              </a:spcAft>
              <a:buNone/>
            </a:pPr>
            <a:r>
              <a:rPr lang="af" b="1">
                <a:solidFill>
                  <a:srgbClr val="FF0000"/>
                </a:solidFill>
              </a:rPr>
              <a:t>Special Education</a:t>
            </a:r>
            <a:endParaRPr b="1">
              <a:solidFill>
                <a:srgbClr val="FF0000"/>
              </a:solidFill>
            </a:endParaRPr>
          </a:p>
          <a:p>
            <a:pPr marL="0" lvl="0" indent="0" algn="l" rtl="0">
              <a:spcBef>
                <a:spcPts val="0"/>
              </a:spcBef>
              <a:spcAft>
                <a:spcPts val="0"/>
              </a:spcAft>
              <a:buNone/>
            </a:pPr>
            <a:endParaRPr sz="1200"/>
          </a:p>
          <a:p>
            <a:pPr marL="0" lvl="0" indent="0" algn="l" rtl="0">
              <a:spcBef>
                <a:spcPts val="0"/>
              </a:spcBef>
              <a:spcAft>
                <a:spcPts val="0"/>
              </a:spcAft>
              <a:buNone/>
            </a:pPr>
            <a:r>
              <a:rPr lang="af" sz="1800"/>
              <a:t>Our school district is part of a special education cooperative, ROD, shared by several school districts in Ripley, Ohio, and Dearborn Counties. ROD does special education evaluations, and supports our school with services such as occupational/physical therapy, counseling, and vision and hearing assistance for students who qualify.</a:t>
            </a:r>
            <a:endParaRPr sz="1800"/>
          </a:p>
          <a:p>
            <a:pPr marL="0" lvl="0" indent="0" algn="l" rtl="0">
              <a:spcBef>
                <a:spcPts val="0"/>
              </a:spcBef>
              <a:spcAft>
                <a:spcPts val="0"/>
              </a:spcAft>
              <a:buNone/>
            </a:pPr>
            <a:endParaRPr sz="2000"/>
          </a:p>
          <a:p>
            <a:pPr marL="0" lvl="0" indent="0" algn="l" rtl="0">
              <a:spcBef>
                <a:spcPts val="0"/>
              </a:spcBef>
              <a:spcAft>
                <a:spcPts val="0"/>
              </a:spcAft>
              <a:buNone/>
            </a:pPr>
            <a:r>
              <a:rPr lang="af" sz="2400" b="1">
                <a:solidFill>
                  <a:srgbClr val="CC0000"/>
                </a:solidFill>
              </a:rPr>
              <a:t>NDES Special Education Teachers:</a:t>
            </a:r>
            <a:endParaRPr sz="2400" b="1">
              <a:solidFill>
                <a:srgbClr val="CC0000"/>
              </a:solidFill>
            </a:endParaRPr>
          </a:p>
          <a:p>
            <a:pPr marL="0" lvl="0" indent="0" algn="l" rtl="0">
              <a:spcBef>
                <a:spcPts val="0"/>
              </a:spcBef>
              <a:spcAft>
                <a:spcPts val="0"/>
              </a:spcAft>
              <a:buNone/>
            </a:pPr>
            <a:r>
              <a:rPr lang="af" sz="2000" b="1">
                <a:solidFill>
                  <a:srgbClr val="F3F3F3"/>
                </a:solidFill>
              </a:rPr>
              <a:t>Elyse Gorman, Amy Jones, Ali Gandenberger, Danielle Metz, Tamela Monhollen, Amanda Gulley, Bobbi Bauman</a:t>
            </a:r>
            <a:endParaRPr sz="2000" b="1">
              <a:solidFill>
                <a:srgbClr val="F3F3F3"/>
              </a:solidFill>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7" descr="FullSizeRender.jpg"/>
          <p:cNvPicPr preferRelativeResize="0"/>
          <p:nvPr/>
        </p:nvPicPr>
        <p:blipFill>
          <a:blip r:embed="rId3">
            <a:alphaModFix/>
          </a:blip>
          <a:stretch>
            <a:fillRect/>
          </a:stretch>
        </p:blipFill>
        <p:spPr>
          <a:xfrm>
            <a:off x="223250" y="1089749"/>
            <a:ext cx="4283223" cy="3176875"/>
          </a:xfrm>
          <a:prstGeom prst="rect">
            <a:avLst/>
          </a:prstGeom>
          <a:noFill/>
          <a:ln>
            <a:noFill/>
          </a:ln>
        </p:spPr>
      </p:pic>
      <p:sp>
        <p:nvSpPr>
          <p:cNvPr id="84" name="Google Shape;84;p17"/>
          <p:cNvSpPr txBox="1"/>
          <p:nvPr/>
        </p:nvSpPr>
        <p:spPr>
          <a:xfrm>
            <a:off x="4771600" y="2053775"/>
            <a:ext cx="4202700" cy="777000"/>
          </a:xfrm>
          <a:prstGeom prst="rect">
            <a:avLst/>
          </a:prstGeom>
          <a:noFill/>
          <a:ln w="9525" cap="flat" cmpd="sng">
            <a:solidFill>
              <a:srgbClr val="EFEFE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af">
                <a:solidFill>
                  <a:srgbClr val="EFEFEF"/>
                </a:solidFill>
              </a:rPr>
              <a:t>*You can find these posters hanging in all classrooms and in the common areas of NDES.</a:t>
            </a:r>
            <a:endParaRPr>
              <a:solidFill>
                <a:srgbClr val="EFEFEF"/>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62"/>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a:solidFill>
                  <a:srgbClr val="FFE599"/>
                </a:solidFill>
              </a:rPr>
              <a:t>Available Services</a:t>
            </a:r>
            <a:endParaRPr>
              <a:solidFill>
                <a:srgbClr val="FFE599"/>
              </a:solidFill>
            </a:endParaRPr>
          </a:p>
          <a:p>
            <a:pPr marL="0" lvl="0" indent="0" algn="l" rtl="0">
              <a:spcBef>
                <a:spcPts val="0"/>
              </a:spcBef>
              <a:spcAft>
                <a:spcPts val="0"/>
              </a:spcAft>
              <a:buNone/>
            </a:pPr>
            <a:r>
              <a:rPr lang="af" sz="1500"/>
              <a:t>* For students who qualify based on state eligibility </a:t>
            </a:r>
            <a:endParaRPr sz="1500"/>
          </a:p>
          <a:p>
            <a:pPr marL="0" lvl="0" indent="0" algn="l" rtl="0">
              <a:spcBef>
                <a:spcPts val="0"/>
              </a:spcBef>
              <a:spcAft>
                <a:spcPts val="0"/>
              </a:spcAft>
              <a:buNone/>
            </a:pPr>
            <a:endParaRPr sz="1500"/>
          </a:p>
          <a:p>
            <a:pPr marL="0" lvl="0" indent="0" algn="l" rtl="0">
              <a:spcBef>
                <a:spcPts val="0"/>
              </a:spcBef>
              <a:spcAft>
                <a:spcPts val="0"/>
              </a:spcAft>
              <a:buNone/>
            </a:pPr>
            <a:endParaRPr sz="1500"/>
          </a:p>
          <a:p>
            <a:pPr marL="0" lvl="0" indent="0" algn="l" rtl="0">
              <a:spcBef>
                <a:spcPts val="0"/>
              </a:spcBef>
              <a:spcAft>
                <a:spcPts val="0"/>
              </a:spcAft>
              <a:buNone/>
            </a:pPr>
            <a:r>
              <a:rPr lang="af" sz="2000" b="1">
                <a:solidFill>
                  <a:srgbClr val="6D9EEB"/>
                </a:solidFill>
              </a:rPr>
              <a:t>Speech Therapy</a:t>
            </a:r>
            <a:r>
              <a:rPr lang="af" sz="2000" b="1"/>
              <a:t>-Tamela Monhollen</a:t>
            </a:r>
            <a:r>
              <a:rPr lang="af" sz="2000"/>
              <a:t> </a:t>
            </a:r>
            <a:endParaRPr sz="2000"/>
          </a:p>
          <a:p>
            <a:pPr marL="0" lvl="0" indent="0" algn="l" rtl="0">
              <a:spcBef>
                <a:spcPts val="0"/>
              </a:spcBef>
              <a:spcAft>
                <a:spcPts val="0"/>
              </a:spcAft>
              <a:buNone/>
            </a:pPr>
            <a:r>
              <a:rPr lang="af" sz="2000"/>
              <a:t>(articulation,voice, fluency and language remediation)</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af" sz="2000" b="1">
                <a:solidFill>
                  <a:srgbClr val="3C78D8"/>
                </a:solidFill>
              </a:rPr>
              <a:t>District Pre-School-</a:t>
            </a:r>
            <a:r>
              <a:rPr lang="af" sz="2000" b="1"/>
              <a:t>Bobbi Bauman </a:t>
            </a:r>
            <a:r>
              <a:rPr lang="af" sz="2000"/>
              <a:t>(developmentally delayed 3-4 year old students)</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af" sz="2000" b="1">
                <a:solidFill>
                  <a:srgbClr val="6D9EEB"/>
                </a:solidFill>
              </a:rPr>
              <a:t>District Moderate Classroom</a:t>
            </a:r>
            <a:r>
              <a:rPr lang="af" sz="2000">
                <a:solidFill>
                  <a:srgbClr val="6D9EEB"/>
                </a:solidFill>
              </a:rPr>
              <a:t>-</a:t>
            </a:r>
            <a:r>
              <a:rPr lang="af" sz="2000" b="1">
                <a:solidFill>
                  <a:srgbClr val="F3F3F3"/>
                </a:solidFill>
              </a:rPr>
              <a:t>Amanda Gulley</a:t>
            </a:r>
            <a:endParaRPr sz="2000" b="1">
              <a:solidFill>
                <a:srgbClr val="F3F3F3"/>
              </a:solidFill>
            </a:endParaRPr>
          </a:p>
          <a:p>
            <a:pPr marL="0" lvl="0" indent="0" algn="l" rtl="0">
              <a:spcBef>
                <a:spcPts val="0"/>
              </a:spcBef>
              <a:spcAft>
                <a:spcPts val="0"/>
              </a:spcAft>
              <a:buNone/>
            </a:pPr>
            <a:r>
              <a:rPr lang="af" sz="2000">
                <a:solidFill>
                  <a:srgbClr val="F3F3F3"/>
                </a:solidFill>
              </a:rPr>
              <a:t>(moderately and severely handicapped students)</a:t>
            </a:r>
            <a:endParaRPr sz="2000">
              <a:solidFill>
                <a:srgbClr val="F3F3F3"/>
              </a:solidFill>
            </a:endParaRPr>
          </a:p>
          <a:p>
            <a:pPr marL="0" lvl="0" indent="0" algn="l" rtl="0">
              <a:spcBef>
                <a:spcPts val="0"/>
              </a:spcBef>
              <a:spcAft>
                <a:spcPts val="0"/>
              </a:spcAft>
              <a:buNone/>
            </a:pP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63"/>
          <p:cNvSpPr txBox="1">
            <a:spLocks noGrp="1"/>
          </p:cNvSpPr>
          <p:nvPr>
            <p:ph type="title"/>
          </p:nvPr>
        </p:nvSpPr>
        <p:spPr>
          <a:xfrm>
            <a:off x="510425" y="1047025"/>
            <a:ext cx="8219100" cy="4239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3600" b="1">
                <a:solidFill>
                  <a:srgbClr val="FF0000"/>
                </a:solidFill>
              </a:rPr>
              <a:t>High Ability Services</a:t>
            </a:r>
            <a:endParaRPr sz="3600" b="1">
              <a:solidFill>
                <a:srgbClr val="FF0000"/>
              </a:solidFill>
            </a:endParaRPr>
          </a:p>
          <a:p>
            <a:pPr marL="0" lvl="0" indent="0" algn="l" rtl="0">
              <a:spcBef>
                <a:spcPts val="0"/>
              </a:spcBef>
              <a:spcAft>
                <a:spcPts val="0"/>
              </a:spcAft>
              <a:buNone/>
            </a:pPr>
            <a:endParaRPr sz="1000" b="1">
              <a:solidFill>
                <a:srgbClr val="CC0000"/>
              </a:solidFill>
            </a:endParaRPr>
          </a:p>
          <a:p>
            <a:pPr marL="457200" lvl="0" indent="-355600" algn="l" rtl="0">
              <a:spcBef>
                <a:spcPts val="0"/>
              </a:spcBef>
              <a:spcAft>
                <a:spcPts val="0"/>
              </a:spcAft>
              <a:buClr>
                <a:srgbClr val="F3F3F3"/>
              </a:buClr>
              <a:buSzPts val="2000"/>
              <a:buChar char="●"/>
            </a:pPr>
            <a:r>
              <a:rPr lang="af" sz="2000">
                <a:solidFill>
                  <a:srgbClr val="F3F3F3"/>
                </a:solidFill>
              </a:rPr>
              <a:t>School Ability Tests administered to all students in grades K, 3, and 5.</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Referrals for testing taken in grades 1, 2, and 4.</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Students will be considered “on watch” until 3rd grade testing.</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All parents will receive OLSAT testing results after 3rd (spring) and 5th grade (fall) testing.  Identification letters will be sent home to students meeting required criteria after Spring HA identification meeting.</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School Cluster Group Model (SCGM) is used to service high ability students in the general education classroom and provide differentiated services for all.</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For more information, see </a:t>
            </a:r>
            <a:r>
              <a:rPr lang="af" sz="2000" u="sng">
                <a:solidFill>
                  <a:schemeClr val="hlink"/>
                </a:solidFill>
                <a:hlinkClick r:id="rId3"/>
              </a:rPr>
              <a:t>High Ability Services Handbook</a:t>
            </a:r>
            <a:r>
              <a:rPr lang="af" sz="2000">
                <a:solidFill>
                  <a:srgbClr val="F3F3F3"/>
                </a:solidFill>
              </a:rPr>
              <a:t> on our website or contact Barb Katenkamp, HA Services Coordinator.</a:t>
            </a:r>
            <a:endParaRPr sz="2000">
              <a:solidFill>
                <a:srgbClr val="F3F3F3"/>
              </a:solidFill>
            </a:endParaRPr>
          </a:p>
          <a:p>
            <a:pPr marL="0" lvl="0" indent="0" algn="l" rtl="0">
              <a:spcBef>
                <a:spcPts val="0"/>
              </a:spcBef>
              <a:spcAft>
                <a:spcPts val="0"/>
              </a:spcAft>
              <a:buNone/>
            </a:pPr>
            <a:endParaRPr sz="2000">
              <a:solidFill>
                <a:srgbClr val="F3F3F3"/>
              </a:solidFill>
            </a:endParaRPr>
          </a:p>
          <a:p>
            <a:pPr marL="0" lvl="0" indent="0" algn="l" rtl="0">
              <a:spcBef>
                <a:spcPts val="0"/>
              </a:spcBef>
              <a:spcAft>
                <a:spcPts val="0"/>
              </a:spcAft>
              <a:buNone/>
            </a:pPr>
            <a:endParaRPr sz="2000">
              <a:solidFill>
                <a:srgbClr val="F3F3F3"/>
              </a:solidFill>
            </a:endParaRPr>
          </a:p>
          <a:p>
            <a:pPr marL="0" lvl="0" indent="0" algn="l" rtl="0">
              <a:spcBef>
                <a:spcPts val="0"/>
              </a:spcBef>
              <a:spcAft>
                <a:spcPts val="0"/>
              </a:spcAft>
              <a:buNone/>
            </a:pP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4"/>
          <p:cNvSpPr txBox="1">
            <a:spLocks noGrp="1"/>
          </p:cNvSpPr>
          <p:nvPr>
            <p:ph type="title"/>
          </p:nvPr>
        </p:nvSpPr>
        <p:spPr>
          <a:xfrm>
            <a:off x="490250" y="863800"/>
            <a:ext cx="8187000" cy="400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solidFill>
                <a:srgbClr val="FF590A"/>
              </a:solidFill>
            </a:endParaRPr>
          </a:p>
          <a:p>
            <a:pPr marL="0" lvl="0" indent="0" algn="l" rtl="0">
              <a:spcBef>
                <a:spcPts val="0"/>
              </a:spcBef>
              <a:spcAft>
                <a:spcPts val="0"/>
              </a:spcAft>
              <a:buNone/>
            </a:pPr>
            <a:r>
              <a:rPr lang="af" b="1">
                <a:solidFill>
                  <a:srgbClr val="FF0000"/>
                </a:solidFill>
              </a:rPr>
              <a:t>School Counseling</a:t>
            </a:r>
            <a:endParaRPr sz="2500" b="1">
              <a:solidFill>
                <a:srgbClr val="FF0000"/>
              </a:solidFill>
            </a:endParaRPr>
          </a:p>
          <a:p>
            <a:pPr marL="0" lvl="0" indent="0" algn="l" rtl="0">
              <a:spcBef>
                <a:spcPts val="0"/>
              </a:spcBef>
              <a:spcAft>
                <a:spcPts val="0"/>
              </a:spcAft>
              <a:buNone/>
            </a:pPr>
            <a:endParaRPr sz="2500">
              <a:solidFill>
                <a:srgbClr val="F3F3F3"/>
              </a:solidFill>
            </a:endParaRPr>
          </a:p>
          <a:p>
            <a:pPr marL="0" lvl="0" indent="0" algn="l" rtl="0">
              <a:spcBef>
                <a:spcPts val="0"/>
              </a:spcBef>
              <a:spcAft>
                <a:spcPts val="0"/>
              </a:spcAft>
              <a:buNone/>
            </a:pPr>
            <a:r>
              <a:rPr lang="af" sz="2500" b="1">
                <a:solidFill>
                  <a:srgbClr val="D9D9D9"/>
                </a:solidFill>
              </a:rPr>
              <a:t>Counselors: Mandy Stenger and Nikki Christen </a:t>
            </a:r>
            <a:endParaRPr sz="600" b="1">
              <a:solidFill>
                <a:srgbClr val="D9D9D9"/>
              </a:solidFill>
            </a:endParaRPr>
          </a:p>
          <a:p>
            <a:pPr marL="0" lvl="0" indent="0" algn="l" rtl="0">
              <a:spcBef>
                <a:spcPts val="0"/>
              </a:spcBef>
              <a:spcAft>
                <a:spcPts val="0"/>
              </a:spcAft>
              <a:buNone/>
            </a:pPr>
            <a:endParaRPr sz="600" b="1">
              <a:solidFill>
                <a:srgbClr val="D9D9D9"/>
              </a:solidFill>
            </a:endParaRPr>
          </a:p>
          <a:p>
            <a:pPr marL="0" lvl="0" indent="0" algn="l" rtl="0">
              <a:spcBef>
                <a:spcPts val="0"/>
              </a:spcBef>
              <a:spcAft>
                <a:spcPts val="0"/>
              </a:spcAft>
              <a:buNone/>
            </a:pPr>
            <a:endParaRPr sz="600" b="1">
              <a:solidFill>
                <a:srgbClr val="D9D9D9"/>
              </a:solidFill>
            </a:endParaRPr>
          </a:p>
          <a:p>
            <a:pPr marL="457200" lvl="0" indent="-387350" algn="l" rtl="0">
              <a:spcBef>
                <a:spcPts val="0"/>
              </a:spcBef>
              <a:spcAft>
                <a:spcPts val="0"/>
              </a:spcAft>
              <a:buClr>
                <a:srgbClr val="F3F3F3"/>
              </a:buClr>
              <a:buSzPts val="2500"/>
              <a:buChar char="●"/>
            </a:pPr>
            <a:r>
              <a:rPr lang="af" sz="2500">
                <a:solidFill>
                  <a:srgbClr val="F3F3F3"/>
                </a:solidFill>
              </a:rPr>
              <a:t>Special Education intervention and referral process</a:t>
            </a:r>
            <a:endParaRPr sz="2500">
              <a:solidFill>
                <a:srgbClr val="F3F3F3"/>
              </a:solidFill>
            </a:endParaRPr>
          </a:p>
          <a:p>
            <a:pPr marL="457200" lvl="0" indent="-387350" algn="l" rtl="0">
              <a:spcBef>
                <a:spcPts val="0"/>
              </a:spcBef>
              <a:spcAft>
                <a:spcPts val="0"/>
              </a:spcAft>
              <a:buClr>
                <a:srgbClr val="F3F3F3"/>
              </a:buClr>
              <a:buSzPts val="2500"/>
              <a:buChar char="●"/>
            </a:pPr>
            <a:r>
              <a:rPr lang="af" sz="2500">
                <a:solidFill>
                  <a:srgbClr val="F3F3F3"/>
                </a:solidFill>
              </a:rPr>
              <a:t>State Testing Coordination</a:t>
            </a:r>
            <a:endParaRPr sz="2500">
              <a:solidFill>
                <a:srgbClr val="F3F3F3"/>
              </a:solidFill>
            </a:endParaRPr>
          </a:p>
          <a:p>
            <a:pPr marL="457200" lvl="0" indent="-387350" algn="l" rtl="0">
              <a:spcBef>
                <a:spcPts val="0"/>
              </a:spcBef>
              <a:spcAft>
                <a:spcPts val="0"/>
              </a:spcAft>
              <a:buClr>
                <a:srgbClr val="F3F3F3"/>
              </a:buClr>
              <a:buSzPts val="2500"/>
              <a:buChar char="●"/>
            </a:pPr>
            <a:r>
              <a:rPr lang="af" sz="2500">
                <a:solidFill>
                  <a:srgbClr val="F3F3F3"/>
                </a:solidFill>
              </a:rPr>
              <a:t>Family and student resource assistance</a:t>
            </a:r>
            <a:endParaRPr sz="2500">
              <a:solidFill>
                <a:srgbClr val="F3F3F3"/>
              </a:solidFill>
            </a:endParaRPr>
          </a:p>
          <a:p>
            <a:pPr marL="457200" lvl="0" indent="-387350" algn="l" rtl="0">
              <a:spcBef>
                <a:spcPts val="0"/>
              </a:spcBef>
              <a:spcAft>
                <a:spcPts val="0"/>
              </a:spcAft>
              <a:buClr>
                <a:srgbClr val="F3F3F3"/>
              </a:buClr>
              <a:buSzPts val="2500"/>
              <a:buChar char="●"/>
            </a:pPr>
            <a:r>
              <a:rPr lang="af" sz="2500">
                <a:solidFill>
                  <a:srgbClr val="F3F3F3"/>
                </a:solidFill>
              </a:rPr>
              <a:t>Small group counseling </a:t>
            </a:r>
            <a:endParaRPr sz="2500">
              <a:solidFill>
                <a:srgbClr val="F3F3F3"/>
              </a:solidFill>
            </a:endParaRPr>
          </a:p>
          <a:p>
            <a:pPr marL="914400" lvl="1" indent="-387350" algn="l" rtl="0">
              <a:spcBef>
                <a:spcPts val="0"/>
              </a:spcBef>
              <a:spcAft>
                <a:spcPts val="0"/>
              </a:spcAft>
              <a:buClr>
                <a:srgbClr val="F3F3F3"/>
              </a:buClr>
              <a:buSzPts val="2500"/>
              <a:buChar char="○"/>
            </a:pPr>
            <a:r>
              <a:rPr lang="af" sz="2500">
                <a:solidFill>
                  <a:srgbClr val="F3F3F3"/>
                </a:solidFill>
              </a:rPr>
              <a:t>Social/emotional, grief, friendship skills, etc.</a:t>
            </a:r>
            <a:endParaRPr sz="2500">
              <a:solidFill>
                <a:srgbClr val="F3F3F3"/>
              </a:solidFill>
            </a:endParaRPr>
          </a:p>
          <a:p>
            <a:pPr marL="457200" lvl="0" indent="-387350" algn="l" rtl="0">
              <a:spcBef>
                <a:spcPts val="0"/>
              </a:spcBef>
              <a:spcAft>
                <a:spcPts val="0"/>
              </a:spcAft>
              <a:buClr>
                <a:srgbClr val="F3F3F3"/>
              </a:buClr>
              <a:buSzPts val="2500"/>
              <a:buChar char="●"/>
            </a:pPr>
            <a:r>
              <a:rPr lang="af" sz="2500">
                <a:solidFill>
                  <a:srgbClr val="F3F3F3"/>
                </a:solidFill>
              </a:rPr>
              <a:t>Drug Free Awareness</a:t>
            </a:r>
            <a:endParaRPr sz="2500">
              <a:solidFill>
                <a:srgbClr val="F3F3F3"/>
              </a:solidFill>
            </a:endParaRPr>
          </a:p>
          <a:p>
            <a:pPr marL="457200" lvl="0" indent="-387350" algn="l" rtl="0">
              <a:spcBef>
                <a:spcPts val="0"/>
              </a:spcBef>
              <a:spcAft>
                <a:spcPts val="0"/>
              </a:spcAft>
              <a:buClr>
                <a:srgbClr val="F3F3F3"/>
              </a:buClr>
              <a:buSzPts val="2500"/>
              <a:buChar char="●"/>
            </a:pPr>
            <a:r>
              <a:rPr lang="af" sz="2500">
                <a:solidFill>
                  <a:srgbClr val="F3F3F3"/>
                </a:solidFill>
              </a:rPr>
              <a:t>School success strategies</a:t>
            </a:r>
            <a:endParaRPr sz="2500">
              <a:solidFill>
                <a:srgbClr val="F3F3F3"/>
              </a:solidFill>
            </a:endParaRPr>
          </a:p>
          <a:p>
            <a:pPr marL="0" lvl="0" indent="0" algn="l" rtl="0">
              <a:spcBef>
                <a:spcPts val="0"/>
              </a:spcBef>
              <a:spcAft>
                <a:spcPts val="0"/>
              </a:spcAft>
              <a:buNone/>
            </a:pPr>
            <a:endParaRPr sz="2500">
              <a:solidFill>
                <a:srgbClr val="F3F3F3"/>
              </a:solidFill>
            </a:endParaRPr>
          </a:p>
          <a:p>
            <a:pPr marL="0" lvl="0" indent="0" algn="l" rtl="0">
              <a:spcBef>
                <a:spcPts val="0"/>
              </a:spcBef>
              <a:spcAft>
                <a:spcPts val="0"/>
              </a:spcAft>
              <a:buNone/>
            </a:pPr>
            <a:endParaRPr sz="2500">
              <a:solidFill>
                <a:srgbClr val="F3F3F3"/>
              </a:solidFill>
            </a:endParaRPr>
          </a:p>
          <a:p>
            <a:pPr marL="0" lvl="0" indent="0" algn="l" rtl="0">
              <a:spcBef>
                <a:spcPts val="0"/>
              </a:spcBef>
              <a:spcAft>
                <a:spcPts val="0"/>
              </a:spcAft>
              <a:buNone/>
            </a:pPr>
            <a:endParaRPr sz="2500">
              <a:solidFill>
                <a:srgbClr val="F3F3F3"/>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65"/>
          <p:cNvSpPr txBox="1">
            <a:spLocks noGrp="1"/>
          </p:cNvSpPr>
          <p:nvPr>
            <p:ph type="title"/>
          </p:nvPr>
        </p:nvSpPr>
        <p:spPr>
          <a:xfrm>
            <a:off x="411725" y="214575"/>
            <a:ext cx="8043000" cy="445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b="1">
                <a:solidFill>
                  <a:srgbClr val="FF0000"/>
                </a:solidFill>
              </a:rPr>
              <a:t>School Nurses</a:t>
            </a:r>
            <a:endParaRPr sz="2500" b="1">
              <a:solidFill>
                <a:srgbClr val="FF0000"/>
              </a:solidFill>
            </a:endParaRPr>
          </a:p>
          <a:p>
            <a:pPr marL="0" lvl="0" indent="0" algn="l" rtl="0">
              <a:spcBef>
                <a:spcPts val="0"/>
              </a:spcBef>
              <a:spcAft>
                <a:spcPts val="0"/>
              </a:spcAft>
              <a:buNone/>
            </a:pPr>
            <a:r>
              <a:rPr lang="af" sz="3000" b="1">
                <a:solidFill>
                  <a:srgbClr val="F3F3F3"/>
                </a:solidFill>
              </a:rPr>
              <a:t>Karen Sue Harrill and Megan Ripperger </a:t>
            </a:r>
            <a:endParaRPr sz="3000" b="1">
              <a:solidFill>
                <a:srgbClr val="F3F3F3"/>
              </a:solidFill>
            </a:endParaRPr>
          </a:p>
          <a:p>
            <a:pPr marL="0" lvl="0" indent="0" algn="l" rtl="0">
              <a:spcBef>
                <a:spcPts val="0"/>
              </a:spcBef>
              <a:spcAft>
                <a:spcPts val="0"/>
              </a:spcAft>
              <a:buNone/>
            </a:pP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Provide first aid for accidents occuring at school</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Can administer Tylenol, with consent, for headaches</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Daily prescribed medication administration. Medicine must be sent in the original container with a doctor’s note</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Vision screenings: grades K, 1st, 3rd, 5th, and upon teacher referral</a:t>
            </a:r>
            <a:endParaRPr sz="2000">
              <a:solidFill>
                <a:srgbClr val="F3F3F3"/>
              </a:solidFill>
            </a:endParaRPr>
          </a:p>
          <a:p>
            <a:pPr marL="457200" lvl="0" indent="-355600" algn="l" rtl="0">
              <a:spcBef>
                <a:spcPts val="0"/>
              </a:spcBef>
              <a:spcAft>
                <a:spcPts val="0"/>
              </a:spcAft>
              <a:buClr>
                <a:srgbClr val="F3F3F3"/>
              </a:buClr>
              <a:buSzPts val="2000"/>
              <a:buChar char="●"/>
            </a:pPr>
            <a:r>
              <a:rPr lang="af" sz="2000">
                <a:solidFill>
                  <a:srgbClr val="F3F3F3"/>
                </a:solidFill>
              </a:rPr>
              <a:t>Hearing screenings: grades K, 1st, 4th, and upon teacher referral</a:t>
            </a:r>
            <a:endParaRPr sz="2000"/>
          </a:p>
        </p:txBody>
      </p:sp>
      <p:pic>
        <p:nvPicPr>
          <p:cNvPr id="398" name="Google Shape;398;p65"/>
          <p:cNvPicPr preferRelativeResize="0"/>
          <p:nvPr/>
        </p:nvPicPr>
        <p:blipFill>
          <a:blip r:embed="rId3">
            <a:alphaModFix/>
          </a:blip>
          <a:stretch>
            <a:fillRect/>
          </a:stretch>
        </p:blipFill>
        <p:spPr>
          <a:xfrm>
            <a:off x="7335900" y="214575"/>
            <a:ext cx="1118824" cy="111882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66"/>
          <p:cNvSpPr txBox="1">
            <a:spLocks noGrp="1"/>
          </p:cNvSpPr>
          <p:nvPr>
            <p:ph type="title"/>
          </p:nvPr>
        </p:nvSpPr>
        <p:spPr>
          <a:xfrm>
            <a:off x="250025" y="450150"/>
            <a:ext cx="87153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r>
              <a:rPr lang="af">
                <a:solidFill>
                  <a:schemeClr val="accent4"/>
                </a:solidFill>
              </a:rPr>
              <a:t>Ways to get involved…</a:t>
            </a:r>
            <a:endParaRPr>
              <a:solidFill>
                <a:schemeClr val="accent4"/>
              </a:solidFill>
            </a:endParaRPr>
          </a:p>
          <a:p>
            <a:pPr marL="0" lvl="0" indent="0" algn="l" rtl="0">
              <a:spcBef>
                <a:spcPts val="0"/>
              </a:spcBef>
              <a:spcAft>
                <a:spcPts val="0"/>
              </a:spcAft>
              <a:buNone/>
            </a:pPr>
            <a:endParaRPr sz="2400">
              <a:solidFill>
                <a:srgbClr val="CC0000"/>
              </a:solidFill>
            </a:endParaRPr>
          </a:p>
          <a:p>
            <a:pPr marL="457200" lvl="0" indent="-387350" algn="l" rtl="0">
              <a:spcBef>
                <a:spcPts val="0"/>
              </a:spcBef>
              <a:spcAft>
                <a:spcPts val="0"/>
              </a:spcAft>
              <a:buClr>
                <a:schemeClr val="accent2"/>
              </a:buClr>
              <a:buSzPts val="2500"/>
              <a:buChar char="●"/>
            </a:pPr>
            <a:r>
              <a:rPr lang="af" sz="2500" u="sng">
                <a:solidFill>
                  <a:schemeClr val="hlink"/>
                </a:solidFill>
                <a:hlinkClick r:id="rId3"/>
              </a:rPr>
              <a:t>PTO</a:t>
            </a:r>
            <a:r>
              <a:rPr lang="af" sz="2500">
                <a:solidFill>
                  <a:schemeClr val="accent2"/>
                </a:solidFill>
              </a:rPr>
              <a:t> </a:t>
            </a:r>
            <a:r>
              <a:rPr lang="af" sz="1800">
                <a:solidFill>
                  <a:schemeClr val="accent2"/>
                </a:solidFill>
              </a:rPr>
              <a:t>(meets second Monday in the cafeteria 3:30 or 6:30. Check FB)</a:t>
            </a:r>
            <a:endParaRPr sz="18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Classroom Volunteer</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Field Trip Chaperone</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Party Volunteer</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Lunch Guest</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School Board Meetings</a:t>
            </a:r>
            <a:endParaRPr sz="2500">
              <a:solidFill>
                <a:schemeClr val="accent2"/>
              </a:solidFill>
            </a:endParaRPr>
          </a:p>
          <a:p>
            <a:pPr marL="0" lvl="0" indent="0" algn="l" rtl="0">
              <a:spcBef>
                <a:spcPts val="0"/>
              </a:spcBef>
              <a:spcAft>
                <a:spcPts val="0"/>
              </a:spcAft>
              <a:buNone/>
            </a:pPr>
            <a:endParaRPr sz="72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67"/>
          <p:cNvSpPr txBox="1">
            <a:spLocks noGrp="1"/>
          </p:cNvSpPr>
          <p:nvPr>
            <p:ph type="title"/>
          </p:nvPr>
        </p:nvSpPr>
        <p:spPr>
          <a:xfrm>
            <a:off x="214350" y="882050"/>
            <a:ext cx="87153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r>
              <a:rPr lang="af">
                <a:solidFill>
                  <a:srgbClr val="FF0000"/>
                </a:solidFill>
              </a:rPr>
              <a:t>Special School-Wide Functions</a:t>
            </a:r>
            <a:endParaRPr>
              <a:solidFill>
                <a:srgbClr val="FF0000"/>
              </a:solidFill>
            </a:endParaRPr>
          </a:p>
          <a:p>
            <a:pPr marL="0" lvl="0" indent="0" algn="l" rtl="0">
              <a:spcBef>
                <a:spcPts val="0"/>
              </a:spcBef>
              <a:spcAft>
                <a:spcPts val="0"/>
              </a:spcAft>
              <a:buNone/>
            </a:pPr>
            <a:r>
              <a:rPr lang="af" sz="1500">
                <a:solidFill>
                  <a:srgbClr val="FFE599"/>
                </a:solidFill>
              </a:rPr>
              <a:t>*This is a list of things we have done in the past. Functions will vary from year to year.</a:t>
            </a:r>
            <a:endParaRPr sz="1500">
              <a:solidFill>
                <a:srgbClr val="FFE599"/>
              </a:solidFill>
            </a:endParaRPr>
          </a:p>
          <a:p>
            <a:pPr marL="457200" lvl="0" indent="-387350" algn="l" rtl="0">
              <a:spcBef>
                <a:spcPts val="0"/>
              </a:spcBef>
              <a:spcAft>
                <a:spcPts val="0"/>
              </a:spcAft>
              <a:buClr>
                <a:schemeClr val="accent2"/>
              </a:buClr>
              <a:buSzPts val="2500"/>
              <a:buChar char="●"/>
            </a:pPr>
            <a:r>
              <a:rPr lang="af" sz="2500">
                <a:solidFill>
                  <a:schemeClr val="accent2"/>
                </a:solidFill>
              </a:rPr>
              <a:t>Choral Concerts</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Veteran’s Day</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Art Shows</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Parent/Grandparent Information Sessions</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CMHC presentations - Think Smart..., Kids on the Block</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Career Week</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Red Ribbon Week</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Movie Nights (</a:t>
            </a:r>
            <a:r>
              <a:rPr lang="af" sz="2500" u="sng">
                <a:solidFill>
                  <a:schemeClr val="hlink"/>
                </a:solidFill>
                <a:hlinkClick r:id="rId3"/>
              </a:rPr>
              <a:t>PTO</a:t>
            </a:r>
            <a:r>
              <a:rPr lang="af" sz="2500">
                <a:solidFill>
                  <a:schemeClr val="accent2"/>
                </a:solidFill>
              </a:rPr>
              <a:t>)</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Spring Carnival (PTO)</a:t>
            </a:r>
            <a:endParaRPr sz="2500">
              <a:solidFill>
                <a:schemeClr val="accent2"/>
              </a:solidFill>
            </a:endParaRPr>
          </a:p>
          <a:p>
            <a:pPr marL="457200" lvl="0" indent="-387350" algn="l" rtl="0">
              <a:spcBef>
                <a:spcPts val="0"/>
              </a:spcBef>
              <a:spcAft>
                <a:spcPts val="0"/>
              </a:spcAft>
              <a:buClr>
                <a:schemeClr val="accent2"/>
              </a:buClr>
              <a:buSzPts val="2500"/>
              <a:buChar char="●"/>
            </a:pPr>
            <a:r>
              <a:rPr lang="af" sz="2500">
                <a:solidFill>
                  <a:schemeClr val="accent2"/>
                </a:solidFill>
              </a:rPr>
              <a:t>Father/daughter, Mother/son events (PTO)</a:t>
            </a:r>
            <a:endParaRPr sz="2500">
              <a:solidFill>
                <a:schemeClr val="accent2"/>
              </a:solidFill>
            </a:endParaRPr>
          </a:p>
          <a:p>
            <a:pPr marL="0" lvl="0" indent="0" algn="l" rtl="0">
              <a:spcBef>
                <a:spcPts val="0"/>
              </a:spcBef>
              <a:spcAft>
                <a:spcPts val="0"/>
              </a:spcAft>
              <a:buNone/>
            </a:pPr>
            <a:endParaRPr sz="72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6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CC0000"/>
              </a:solidFill>
            </a:endParaRPr>
          </a:p>
          <a:p>
            <a:pPr marL="0" lvl="0" indent="0" algn="l" rtl="0">
              <a:spcBef>
                <a:spcPts val="0"/>
              </a:spcBef>
              <a:spcAft>
                <a:spcPts val="0"/>
              </a:spcAft>
              <a:buNone/>
            </a:pPr>
            <a:r>
              <a:rPr lang="af">
                <a:solidFill>
                  <a:srgbClr val="FF0000"/>
                </a:solidFill>
              </a:rPr>
              <a:t>Questions????</a:t>
            </a:r>
            <a:endParaRPr>
              <a:solidFill>
                <a:srgbClr val="FF0000"/>
              </a:solidFill>
            </a:endParaRPr>
          </a:p>
          <a:p>
            <a:pPr marL="0" lvl="0" indent="0" algn="ctr" rtl="0">
              <a:spcBef>
                <a:spcPts val="0"/>
              </a:spcBef>
              <a:spcAft>
                <a:spcPts val="0"/>
              </a:spcAft>
              <a:buNone/>
            </a:pPr>
            <a:endParaRPr sz="2000">
              <a:solidFill>
                <a:srgbClr val="CC0000"/>
              </a:solidFill>
            </a:endParaRPr>
          </a:p>
          <a:p>
            <a:pPr marL="0" lvl="0" indent="0" algn="l" rtl="0">
              <a:spcBef>
                <a:spcPts val="0"/>
              </a:spcBef>
              <a:spcAft>
                <a:spcPts val="0"/>
              </a:spcAft>
              <a:buNone/>
            </a:pPr>
            <a:r>
              <a:rPr lang="af" sz="2000"/>
              <a:t>Please feel free to contact any staff member with questions about North Dearborn Elementary School. Contact information can be found on the school’s website.</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af" sz="2000" u="sng">
                <a:solidFill>
                  <a:schemeClr val="hlink"/>
                </a:solidFill>
                <a:hlinkClick r:id="rId3"/>
              </a:rPr>
              <a:t>http://ndes.sunmandearborn.k12.in.us/</a:t>
            </a:r>
            <a:endParaRPr sz="2000" u="sng"/>
          </a:p>
          <a:p>
            <a:pPr marL="0" lvl="0" indent="0" algn="l" rtl="0">
              <a:spcBef>
                <a:spcPts val="0"/>
              </a:spcBef>
              <a:spcAft>
                <a:spcPts val="0"/>
              </a:spcAft>
              <a:buNone/>
            </a:pPr>
            <a:endParaRPr sz="2000"/>
          </a:p>
          <a:p>
            <a:pPr marL="0" lvl="0" indent="0" algn="l" rtl="0">
              <a:spcBef>
                <a:spcPts val="0"/>
              </a:spcBef>
              <a:spcAft>
                <a:spcPts val="0"/>
              </a:spcAft>
              <a:buNone/>
            </a:pPr>
            <a:endParaRPr sz="1500"/>
          </a:p>
          <a:p>
            <a:pPr marL="0" lvl="0" indent="0" algn="l" rtl="0">
              <a:spcBef>
                <a:spcPts val="0"/>
              </a:spcBef>
              <a:spcAft>
                <a:spcPts val="0"/>
              </a:spcAft>
              <a:buNone/>
            </a:pPr>
            <a:endParaRPr sz="1500"/>
          </a:p>
          <a:p>
            <a:pPr marL="0" lvl="0" indent="0" algn="l" rtl="0">
              <a:spcBef>
                <a:spcPts val="0"/>
              </a:spcBef>
              <a:spcAft>
                <a:spcPts val="0"/>
              </a:spcAft>
              <a:buNone/>
            </a:pP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379550" y="327200"/>
            <a:ext cx="3930900" cy="2790000"/>
          </a:xfrm>
          <a:prstGeom prst="rect">
            <a:avLst/>
          </a:prstGeom>
          <a:ln w="9525"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endParaRPr sz="3600" b="1">
              <a:solidFill>
                <a:srgbClr val="FF0000"/>
              </a:solidFill>
              <a:latin typeface="Bree Serif"/>
              <a:ea typeface="Bree Serif"/>
              <a:cs typeface="Bree Serif"/>
              <a:sym typeface="Bree Serif"/>
            </a:endParaRPr>
          </a:p>
          <a:p>
            <a:pPr marL="0" lvl="0" indent="0" algn="ctr" rtl="0">
              <a:lnSpc>
                <a:spcPct val="115000"/>
              </a:lnSpc>
              <a:spcBef>
                <a:spcPts val="1600"/>
              </a:spcBef>
              <a:spcAft>
                <a:spcPts val="0"/>
              </a:spcAft>
              <a:buNone/>
            </a:pPr>
            <a:endParaRPr sz="3600" b="1">
              <a:solidFill>
                <a:srgbClr val="FF0000"/>
              </a:solidFill>
              <a:latin typeface="Bree Serif"/>
              <a:ea typeface="Bree Serif"/>
              <a:cs typeface="Bree Serif"/>
              <a:sym typeface="Bree Serif"/>
            </a:endParaRPr>
          </a:p>
          <a:p>
            <a:pPr marL="0" lvl="0" indent="0" algn="ctr" rtl="0">
              <a:lnSpc>
                <a:spcPct val="115000"/>
              </a:lnSpc>
              <a:spcBef>
                <a:spcPts val="1600"/>
              </a:spcBef>
              <a:spcAft>
                <a:spcPts val="0"/>
              </a:spcAft>
              <a:buNone/>
            </a:pPr>
            <a:r>
              <a:rPr lang="af" sz="4000" b="1">
                <a:solidFill>
                  <a:srgbClr val="FF0000"/>
                </a:solidFill>
                <a:latin typeface="Bree Serif"/>
                <a:ea typeface="Bree Serif"/>
                <a:cs typeface="Bree Serif"/>
                <a:sym typeface="Bree Serif"/>
              </a:rPr>
              <a:t>North Dearborn Elementary </a:t>
            </a:r>
            <a:endParaRPr sz="4000" b="1">
              <a:solidFill>
                <a:srgbClr val="FF0000"/>
              </a:solidFill>
              <a:latin typeface="Bree Serif"/>
              <a:ea typeface="Bree Serif"/>
              <a:cs typeface="Bree Serif"/>
              <a:sym typeface="Bree Serif"/>
            </a:endParaRPr>
          </a:p>
          <a:p>
            <a:pPr marL="0" lvl="0" indent="0" algn="ctr" rtl="0">
              <a:lnSpc>
                <a:spcPct val="115000"/>
              </a:lnSpc>
              <a:spcBef>
                <a:spcPts val="1600"/>
              </a:spcBef>
              <a:spcAft>
                <a:spcPts val="1600"/>
              </a:spcAft>
              <a:buNone/>
            </a:pPr>
            <a:r>
              <a:rPr lang="af" sz="4000" b="1">
                <a:solidFill>
                  <a:srgbClr val="FF0000"/>
                </a:solidFill>
                <a:latin typeface="Bree Serif"/>
                <a:ea typeface="Bree Serif"/>
                <a:cs typeface="Bree Serif"/>
                <a:sym typeface="Bree Serif"/>
              </a:rPr>
              <a:t>School</a:t>
            </a:r>
            <a:endParaRPr sz="4000">
              <a:solidFill>
                <a:srgbClr val="FF0000"/>
              </a:solidFill>
              <a:latin typeface="Bree Serif"/>
              <a:ea typeface="Bree Serif"/>
              <a:cs typeface="Bree Serif"/>
              <a:sym typeface="Bree Serif"/>
            </a:endParaRPr>
          </a:p>
        </p:txBody>
      </p:sp>
      <p:sp>
        <p:nvSpPr>
          <p:cNvPr id="90" name="Google Shape;90;p18"/>
          <p:cNvSpPr txBox="1">
            <a:spLocks noGrp="1"/>
          </p:cNvSpPr>
          <p:nvPr>
            <p:ph type="subTitle" idx="1"/>
          </p:nvPr>
        </p:nvSpPr>
        <p:spPr>
          <a:xfrm>
            <a:off x="322400" y="3117175"/>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af" sz="3000" b="1">
                <a:solidFill>
                  <a:schemeClr val="dk1"/>
                </a:solidFill>
              </a:rPr>
              <a:t>  Mission Statement</a:t>
            </a:r>
            <a:endParaRPr sz="3000"/>
          </a:p>
        </p:txBody>
      </p:sp>
      <p:sp>
        <p:nvSpPr>
          <p:cNvPr id="91" name="Google Shape;91;p18"/>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af" sz="2500">
                <a:latin typeface="Georgia"/>
                <a:ea typeface="Georgia"/>
                <a:cs typeface="Georgia"/>
                <a:sym typeface="Georgia"/>
              </a:rPr>
              <a:t>North Dearborn Elementary School strives to provide a positive, nurturing climate in which our students are empowered to become lifelong learners and productive, responsible community members.</a:t>
            </a:r>
            <a:endParaRPr sz="2500"/>
          </a:p>
          <a:p>
            <a:pPr marL="0" lvl="0" indent="0" algn="l" rtl="0">
              <a:spcBef>
                <a:spcPts val="160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196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sz="3600">
                <a:solidFill>
                  <a:srgbClr val="000000"/>
                </a:solidFill>
              </a:rPr>
              <a:t>Indiana Academic Standards</a:t>
            </a:r>
            <a:endParaRPr sz="3600">
              <a:solidFill>
                <a:srgbClr val="000000"/>
              </a:solidFill>
            </a:endParaRPr>
          </a:p>
          <a:p>
            <a:pPr marL="0" lvl="0" indent="0" algn="l" rtl="0">
              <a:spcBef>
                <a:spcPts val="0"/>
              </a:spcBef>
              <a:spcAft>
                <a:spcPts val="0"/>
              </a:spcAft>
              <a:buNone/>
            </a:pPr>
            <a:r>
              <a:rPr lang="af" sz="1600" i="1">
                <a:solidFill>
                  <a:srgbClr val="CC0000"/>
                </a:solidFill>
              </a:rPr>
              <a:t>“Standards outline what students need to know, understand, and be able to do.”</a:t>
            </a:r>
            <a:endParaRPr sz="1600" i="1">
              <a:solidFill>
                <a:srgbClr val="CC0000"/>
              </a:solidFill>
            </a:endParaRPr>
          </a:p>
        </p:txBody>
      </p:sp>
      <p:sp>
        <p:nvSpPr>
          <p:cNvPr id="97" name="Google Shape;97;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af" sz="1400">
                <a:solidFill>
                  <a:srgbClr val="000000"/>
                </a:solidFill>
              </a:rPr>
              <a:t>2014: English/Language Arts and Mathematics</a:t>
            </a:r>
            <a:endParaRPr sz="1400">
              <a:solidFill>
                <a:srgbClr val="000000"/>
              </a:solidFill>
            </a:endParaRPr>
          </a:p>
          <a:p>
            <a:pPr marL="457200" lvl="0" indent="-342900" algn="l" rtl="0">
              <a:spcBef>
                <a:spcPts val="0"/>
              </a:spcBef>
              <a:spcAft>
                <a:spcPts val="0"/>
              </a:spcAft>
              <a:buClr>
                <a:srgbClr val="000000"/>
              </a:buClr>
              <a:buSzPts val="1800"/>
              <a:buChar char="●"/>
            </a:pPr>
            <a:r>
              <a:rPr lang="af" sz="1400">
                <a:solidFill>
                  <a:srgbClr val="000000"/>
                </a:solidFill>
              </a:rPr>
              <a:t>2016: Science</a:t>
            </a:r>
            <a:endParaRPr sz="1400">
              <a:solidFill>
                <a:srgbClr val="000000"/>
              </a:solidFill>
            </a:endParaRPr>
          </a:p>
          <a:p>
            <a:pPr marL="457200" lvl="0" indent="-342900" algn="l" rtl="0">
              <a:spcBef>
                <a:spcPts val="0"/>
              </a:spcBef>
              <a:spcAft>
                <a:spcPts val="0"/>
              </a:spcAft>
              <a:buClr>
                <a:srgbClr val="000000"/>
              </a:buClr>
              <a:buSzPts val="1800"/>
              <a:buChar char="●"/>
            </a:pPr>
            <a:r>
              <a:rPr lang="af" sz="1400">
                <a:solidFill>
                  <a:srgbClr val="000000"/>
                </a:solidFill>
              </a:rPr>
              <a:t>In 2017: Health, PE and Visual Arts</a:t>
            </a:r>
            <a:endParaRPr sz="1400">
              <a:solidFill>
                <a:srgbClr val="000000"/>
              </a:solidFill>
            </a:endParaRPr>
          </a:p>
          <a:p>
            <a:pPr marL="457200" lvl="0" indent="-342900" algn="l" rtl="0">
              <a:spcBef>
                <a:spcPts val="0"/>
              </a:spcBef>
              <a:spcAft>
                <a:spcPts val="0"/>
              </a:spcAft>
              <a:buClr>
                <a:srgbClr val="000000"/>
              </a:buClr>
              <a:buSzPts val="1800"/>
              <a:buChar char="●"/>
            </a:pPr>
            <a:r>
              <a:rPr lang="af" sz="1400">
                <a:solidFill>
                  <a:srgbClr val="000000"/>
                </a:solidFill>
              </a:rPr>
              <a:t>2018: Music</a:t>
            </a:r>
            <a:endParaRPr sz="1400">
              <a:solidFill>
                <a:srgbClr val="000000"/>
              </a:solidFill>
            </a:endParaRPr>
          </a:p>
          <a:p>
            <a:pPr marL="0" lvl="0" indent="0" algn="l" rtl="0">
              <a:spcBef>
                <a:spcPts val="1600"/>
              </a:spcBef>
              <a:spcAft>
                <a:spcPts val="0"/>
              </a:spcAft>
              <a:buNone/>
            </a:pPr>
            <a:r>
              <a:rPr lang="af" sz="1400">
                <a:solidFill>
                  <a:srgbClr val="000000"/>
                </a:solidFill>
              </a:rPr>
              <a:t>These new standards are the result of a process designed to identify, evaluate, synthesize, and create high-quality, rigorous standards for Indiana students. They have been validated as college and career ready so students who successfully master these objectives by the time they graduate from high school will be ready to go directly into the workplace or a postsecondary educational opportunity without the need of remediation. Academic standards are benchmark measures that define what students should know and be able to do at specified grade levels beginning in kindergarten and progressing through grade twelve. The standards are promulgated as state regulations. </a:t>
            </a:r>
            <a:endParaRPr sz="1400">
              <a:solidFill>
                <a:srgbClr val="000000"/>
              </a:solidFill>
            </a:endParaRPr>
          </a:p>
          <a:p>
            <a:pPr marL="0" lvl="0" indent="0" algn="l" rtl="0">
              <a:spcBef>
                <a:spcPts val="1600"/>
              </a:spcBef>
              <a:spcAft>
                <a:spcPts val="1600"/>
              </a:spcAft>
              <a:buNone/>
            </a:pPr>
            <a:r>
              <a:rPr lang="af" sz="1400">
                <a:solidFill>
                  <a:srgbClr val="000000"/>
                </a:solidFill>
              </a:rPr>
              <a:t>To check out the standards for each subject area and grade level, refer to the Indiana Department of Education website.  </a:t>
            </a:r>
            <a:r>
              <a:rPr lang="af" sz="1400" u="sng">
                <a:solidFill>
                  <a:srgbClr val="CC0000"/>
                </a:solidFill>
                <a:hlinkClick r:id="rId3"/>
              </a:rPr>
              <a:t>http://www.doe.in.gov/standards</a:t>
            </a:r>
            <a:endParaRPr sz="1400">
              <a:solidFill>
                <a:srgbClr val="CC0000"/>
              </a:solidFill>
            </a:endParaRPr>
          </a:p>
        </p:txBody>
      </p:sp>
      <p:pic>
        <p:nvPicPr>
          <p:cNvPr id="98" name="Google Shape;98;p19" descr="Indiana Department of Education Home"/>
          <p:cNvPicPr preferRelativeResize="0"/>
          <p:nvPr/>
        </p:nvPicPr>
        <p:blipFill>
          <a:blip r:embed="rId4">
            <a:alphaModFix/>
          </a:blip>
          <a:stretch>
            <a:fillRect/>
          </a:stretch>
        </p:blipFill>
        <p:spPr>
          <a:xfrm>
            <a:off x="4542025" y="1659875"/>
            <a:ext cx="4290276" cy="787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241425" y="1592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f"/>
              <a:t>Vertically Aligned Standards</a:t>
            </a:r>
            <a:endParaRPr/>
          </a:p>
          <a:p>
            <a:pPr marL="0" lvl="0" indent="0" algn="ctr" rtl="0">
              <a:spcBef>
                <a:spcPts val="0"/>
              </a:spcBef>
              <a:spcAft>
                <a:spcPts val="0"/>
              </a:spcAft>
              <a:buNone/>
            </a:pPr>
            <a:r>
              <a:rPr lang="af" sz="2000" b="1" i="1">
                <a:solidFill>
                  <a:srgbClr val="FFE599"/>
                </a:solidFill>
              </a:rPr>
              <a:t>This is the same number sense math standard K-5th grade.</a:t>
            </a:r>
            <a:endParaRPr sz="2000" b="1" i="1">
              <a:solidFill>
                <a:srgbClr val="FFE599"/>
              </a:solidFill>
            </a:endParaRPr>
          </a:p>
        </p:txBody>
      </p:sp>
      <p:sp>
        <p:nvSpPr>
          <p:cNvPr id="104" name="Google Shape;104;p20"/>
          <p:cNvSpPr txBox="1">
            <a:spLocks noGrp="1"/>
          </p:cNvSpPr>
          <p:nvPr>
            <p:ph type="body" idx="1"/>
          </p:nvPr>
        </p:nvSpPr>
        <p:spPr>
          <a:xfrm>
            <a:off x="311700" y="997025"/>
            <a:ext cx="8520600" cy="398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sz="1200" u="sng"/>
              <a:t>K.NS.1: </a:t>
            </a:r>
            <a:r>
              <a:rPr lang="af" sz="1200"/>
              <a:t>Count to at least </a:t>
            </a:r>
            <a:r>
              <a:rPr lang="af" sz="1200" b="1">
                <a:solidFill>
                  <a:srgbClr val="FFFFFF"/>
                </a:solidFill>
              </a:rPr>
              <a:t>100 </a:t>
            </a:r>
            <a:r>
              <a:rPr lang="af" sz="1200"/>
              <a:t>by ones and tens and count on by one from any number</a:t>
            </a:r>
            <a:endParaRPr sz="1200"/>
          </a:p>
          <a:p>
            <a:pPr marL="0" lvl="0" indent="0" algn="l" rtl="0">
              <a:spcBef>
                <a:spcPts val="1600"/>
              </a:spcBef>
              <a:spcAft>
                <a:spcPts val="0"/>
              </a:spcAft>
              <a:buNone/>
            </a:pPr>
            <a:r>
              <a:rPr lang="af" sz="1200" u="sng"/>
              <a:t>1.NS.1: </a:t>
            </a:r>
            <a:r>
              <a:rPr lang="af" sz="1200"/>
              <a:t>Count to at least </a:t>
            </a:r>
            <a:r>
              <a:rPr lang="af" sz="1200" b="1">
                <a:solidFill>
                  <a:srgbClr val="FFFFFF"/>
                </a:solidFill>
              </a:rPr>
              <a:t>120</a:t>
            </a:r>
            <a:r>
              <a:rPr lang="af" sz="1200"/>
              <a:t> by ones, fives, and tens from any given number. In this range, read and write numerals and represent a number of objects with a written numeral.</a:t>
            </a:r>
            <a:endParaRPr sz="1200"/>
          </a:p>
          <a:p>
            <a:pPr marL="0" lvl="0" indent="0" algn="l" rtl="0">
              <a:spcBef>
                <a:spcPts val="1600"/>
              </a:spcBef>
              <a:spcAft>
                <a:spcPts val="0"/>
              </a:spcAft>
              <a:buNone/>
            </a:pPr>
            <a:r>
              <a:rPr lang="af" sz="1200" u="sng"/>
              <a:t>2.NS.1: </a:t>
            </a:r>
            <a:r>
              <a:rPr lang="af" sz="1200"/>
              <a:t>Count by ones, twos, fives, tens, and hundreds up to at least </a:t>
            </a:r>
            <a:r>
              <a:rPr lang="af" sz="1200" b="1">
                <a:solidFill>
                  <a:srgbClr val="FFFFFF"/>
                </a:solidFill>
              </a:rPr>
              <a:t>1,000</a:t>
            </a:r>
            <a:r>
              <a:rPr lang="af" sz="1200"/>
              <a:t> from any given number.</a:t>
            </a:r>
            <a:endParaRPr sz="1200"/>
          </a:p>
          <a:p>
            <a:pPr marL="0" lvl="0" indent="0" algn="l" rtl="0">
              <a:spcBef>
                <a:spcPts val="1600"/>
              </a:spcBef>
              <a:spcAft>
                <a:spcPts val="0"/>
              </a:spcAft>
              <a:buNone/>
            </a:pPr>
            <a:r>
              <a:rPr lang="af" sz="1200" u="sng"/>
              <a:t>3.NS.1:</a:t>
            </a:r>
            <a:r>
              <a:rPr lang="af" sz="1200"/>
              <a:t> Read and write whole numbers up to </a:t>
            </a:r>
            <a:r>
              <a:rPr lang="af" sz="1200" b="1">
                <a:solidFill>
                  <a:srgbClr val="FFFFFF"/>
                </a:solidFill>
              </a:rPr>
              <a:t>10</a:t>
            </a:r>
            <a:r>
              <a:rPr lang="af" sz="1200" b="1">
                <a:solidFill>
                  <a:srgbClr val="F3F3F3"/>
                </a:solidFill>
              </a:rPr>
              <a:t>,</a:t>
            </a:r>
            <a:r>
              <a:rPr lang="af" sz="1200" b="1">
                <a:solidFill>
                  <a:srgbClr val="FFFFFF"/>
                </a:solidFill>
              </a:rPr>
              <a:t>000</a:t>
            </a:r>
            <a:r>
              <a:rPr lang="af" sz="1200" b="1">
                <a:solidFill>
                  <a:srgbClr val="F3F3F3"/>
                </a:solidFill>
              </a:rPr>
              <a:t>.</a:t>
            </a:r>
            <a:r>
              <a:rPr lang="af" sz="1200"/>
              <a:t> Use words, models, standard form and expanded form to represent and show equivalent forms of whole numbers up to 10,000. </a:t>
            </a:r>
            <a:endParaRPr sz="1200"/>
          </a:p>
          <a:p>
            <a:pPr marL="0" lvl="0" indent="0" algn="l" rtl="0">
              <a:spcBef>
                <a:spcPts val="1600"/>
              </a:spcBef>
              <a:spcAft>
                <a:spcPts val="0"/>
              </a:spcAft>
              <a:buNone/>
            </a:pPr>
            <a:r>
              <a:rPr lang="af" sz="1200" u="sng"/>
              <a:t>4.NS.1:</a:t>
            </a:r>
            <a:r>
              <a:rPr lang="af" sz="1200"/>
              <a:t> Read and write whole numbers up to </a:t>
            </a:r>
            <a:r>
              <a:rPr lang="af" sz="1200" b="1">
                <a:solidFill>
                  <a:srgbClr val="FFFFFF"/>
                </a:solidFill>
              </a:rPr>
              <a:t>1,000,000. </a:t>
            </a:r>
            <a:r>
              <a:rPr lang="af" sz="1200"/>
              <a:t>Use words, models, standard form and expanded form to represent and show equivalent forms of whole numbers up to 1,000,000.</a:t>
            </a:r>
            <a:endParaRPr sz="1200"/>
          </a:p>
          <a:p>
            <a:pPr marL="0" lvl="0" indent="0" algn="l" rtl="0">
              <a:spcBef>
                <a:spcPts val="1600"/>
              </a:spcBef>
              <a:spcAft>
                <a:spcPts val="1600"/>
              </a:spcAft>
              <a:buNone/>
            </a:pPr>
            <a:r>
              <a:rPr lang="af" sz="1200" u="sng"/>
              <a:t>5.NS.3 and 4: </a:t>
            </a:r>
            <a:r>
              <a:rPr lang="af" sz="1200"/>
              <a:t>Recognize the relationship that in a </a:t>
            </a:r>
            <a:r>
              <a:rPr lang="af" sz="1200" b="1">
                <a:solidFill>
                  <a:srgbClr val="FFFFFF"/>
                </a:solidFill>
              </a:rPr>
              <a:t>multi-digit number, a digit in one place represents 10 times </a:t>
            </a:r>
            <a:r>
              <a:rPr lang="af" sz="1200"/>
              <a:t>as much as it represents in the place to its right, and inversely, a digit in one place represents 1/10 of what it represents in the place to its left. Explain patterns in the number of zeros of the product when multiplying a number by powers of 10, and explain patterns in the placement of the decimal point when a decimal is multiplied or divided by a power of 10. Use whole-number exponents to denote powers of 10.</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f"/>
              <a:t>District-wide Initiatives</a:t>
            </a:r>
            <a:endParaRPr/>
          </a:p>
        </p:txBody>
      </p:sp>
      <p:sp>
        <p:nvSpPr>
          <p:cNvPr id="110" name="Google Shape;110;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af" sz="3000" b="1">
                <a:solidFill>
                  <a:srgbClr val="FF0000"/>
                </a:solidFill>
              </a:rPr>
              <a:t>Pacing Guides and Common Assessments</a:t>
            </a:r>
            <a:endParaRPr sz="3000" b="1">
              <a:solidFill>
                <a:srgbClr val="FF0000"/>
              </a:solidFill>
            </a:endParaRPr>
          </a:p>
          <a:p>
            <a:pPr marL="457200" lvl="0" indent="-381000" algn="l" rtl="0">
              <a:spcBef>
                <a:spcPts val="0"/>
              </a:spcBef>
              <a:spcAft>
                <a:spcPts val="0"/>
              </a:spcAft>
              <a:buClr>
                <a:srgbClr val="F3F3F3"/>
              </a:buClr>
              <a:buSzPts val="2400"/>
              <a:buChar char="●"/>
            </a:pPr>
            <a:r>
              <a:rPr lang="af" sz="2400">
                <a:solidFill>
                  <a:srgbClr val="F3F3F3"/>
                </a:solidFill>
              </a:rPr>
              <a:t>Guide instruction</a:t>
            </a:r>
            <a:endParaRPr sz="2400">
              <a:solidFill>
                <a:srgbClr val="F3F3F3"/>
              </a:solidFill>
            </a:endParaRPr>
          </a:p>
          <a:p>
            <a:pPr marL="457200" lvl="0" indent="-381000" algn="l" rtl="0">
              <a:spcBef>
                <a:spcPts val="0"/>
              </a:spcBef>
              <a:spcAft>
                <a:spcPts val="0"/>
              </a:spcAft>
              <a:buClr>
                <a:schemeClr val="dk1"/>
              </a:buClr>
              <a:buSzPts val="2400"/>
              <a:buChar char="●"/>
            </a:pPr>
            <a:r>
              <a:rPr lang="af" sz="2400">
                <a:solidFill>
                  <a:schemeClr val="dk1"/>
                </a:solidFill>
              </a:rPr>
              <a:t>Promote collaboration</a:t>
            </a:r>
            <a:endParaRPr sz="2400">
              <a:solidFill>
                <a:schemeClr val="dk1"/>
              </a:solidFill>
            </a:endParaRPr>
          </a:p>
          <a:p>
            <a:pPr marL="457200" lvl="0" indent="-381000" algn="l" rtl="0">
              <a:spcBef>
                <a:spcPts val="0"/>
              </a:spcBef>
              <a:spcAft>
                <a:spcPts val="0"/>
              </a:spcAft>
              <a:buClr>
                <a:schemeClr val="dk1"/>
              </a:buClr>
              <a:buSzPts val="2400"/>
              <a:buChar char="●"/>
            </a:pPr>
            <a:r>
              <a:rPr lang="af" sz="2400">
                <a:solidFill>
                  <a:schemeClr val="dk1"/>
                </a:solidFill>
              </a:rPr>
              <a:t>Continuous Work in Progress</a:t>
            </a:r>
            <a:endParaRPr sz="2400">
              <a:solidFill>
                <a:schemeClr val="dk1"/>
              </a:solidFill>
            </a:endParaRPr>
          </a:p>
          <a:p>
            <a:pPr marL="457200" lvl="0" indent="-381000" algn="l" rtl="0">
              <a:spcBef>
                <a:spcPts val="0"/>
              </a:spcBef>
              <a:spcAft>
                <a:spcPts val="0"/>
              </a:spcAft>
              <a:buClr>
                <a:schemeClr val="dk1"/>
              </a:buClr>
              <a:buSzPts val="2400"/>
              <a:buChar char="●"/>
            </a:pPr>
            <a:r>
              <a:rPr lang="af" sz="2400">
                <a:solidFill>
                  <a:schemeClr val="dk1"/>
                </a:solidFill>
              </a:rPr>
              <a:t>Pacing Guides prepare for Common Assessment</a:t>
            </a:r>
            <a:endParaRPr sz="2400">
              <a:solidFill>
                <a:schemeClr val="dk1"/>
              </a:solidFill>
            </a:endParaRPr>
          </a:p>
          <a:p>
            <a:pPr marL="457200" lvl="0" indent="-381000" algn="l" rtl="0">
              <a:spcBef>
                <a:spcPts val="0"/>
              </a:spcBef>
              <a:spcAft>
                <a:spcPts val="0"/>
              </a:spcAft>
              <a:buClr>
                <a:schemeClr val="dk1"/>
              </a:buClr>
              <a:buSzPts val="2400"/>
              <a:buChar char="●"/>
            </a:pPr>
            <a:r>
              <a:rPr lang="af" sz="2400">
                <a:solidFill>
                  <a:schemeClr val="dk1"/>
                </a:solidFill>
              </a:rPr>
              <a:t>Common Assessments measure instructional effectiveness and provides data to make improvements</a:t>
            </a:r>
            <a:endParaRPr sz="2400">
              <a:solidFill>
                <a:schemeClr val="dk1"/>
              </a:solidFill>
            </a:endParaRPr>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4403</Words>
  <Application>Microsoft Office PowerPoint</Application>
  <PresentationFormat>On-screen Show (16:9)</PresentationFormat>
  <Paragraphs>850</Paragraphs>
  <Slides>56</Slides>
  <Notes>56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Acme</vt:lpstr>
      <vt:lpstr>Lato</vt:lpstr>
      <vt:lpstr>Rock Salt</vt:lpstr>
      <vt:lpstr>Comic Sans MS</vt:lpstr>
      <vt:lpstr>Alegreya</vt:lpstr>
      <vt:lpstr>Impact</vt:lpstr>
      <vt:lpstr>Happy Monkey</vt:lpstr>
      <vt:lpstr>Arial</vt:lpstr>
      <vt:lpstr>Bree Serif</vt:lpstr>
      <vt:lpstr>Architects Daughter</vt:lpstr>
      <vt:lpstr>Georgia</vt:lpstr>
      <vt:lpstr>Simple Dark</vt:lpstr>
      <vt:lpstr>PowerPoint Presentation</vt:lpstr>
      <vt:lpstr>Objective: The purpose of this presentation is to communicate to parents about the curriculum, services, and expectations of North Dearborn Elementary School. </vt:lpstr>
      <vt:lpstr>Indiana Department of Education Releases 2017-2018 School Accountability Grades </vt:lpstr>
      <vt:lpstr>     Sunman-Dearborn Community School Corporation   </vt:lpstr>
      <vt:lpstr>PowerPoint Presentation</vt:lpstr>
      <vt:lpstr>  North Dearborn Elementary  School</vt:lpstr>
      <vt:lpstr>Indiana Academic Standards “Standards outline what students need to know, understand, and be able to do.”</vt:lpstr>
      <vt:lpstr>Vertically Aligned Standards This is the same number sense math standard K-5th grade.</vt:lpstr>
      <vt:lpstr>District-wide Initiatives</vt:lpstr>
      <vt:lpstr>PowerPoint Presentation</vt:lpstr>
      <vt:lpstr>School-Wide Initiatives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Kindergarten  Teachers: Beth Sizemore Karen Stange Dyna Stickford Bonnie Lobenstein Angie Prifogle    </vt:lpstr>
      <vt:lpstr>  Kindergarten Resources: Journeys Reading  My Math Textbook Pearson science Digital Citizenship Scholastic News  Zaner Bloser Handwriting Educational websites Reading Eggs    </vt:lpstr>
      <vt:lpstr> Kindergarten Assessments: Report card sent home each quarter Midterms sent home as needed Quarterly Reading &amp; Math common assessments Star Early Literacy  Observation DIBELS Progress monitoring    </vt:lpstr>
      <vt:lpstr>PowerPoint Presentation</vt:lpstr>
      <vt:lpstr> Kindergarten Guest Speakers/ Special projects: Fire Department  Karen Blasdel for Dental month Disability awareness month LPLD Outreach Reading Program 100th day celebration Read Across America week Thanksgiving break”feast”    </vt:lpstr>
      <vt:lpstr> 1st Grade Teachers: Melanie Messmore Lauren Franks Olivia McAdams Melissa Dennis Glenda Baker    </vt:lpstr>
      <vt:lpstr>  1st Grade Resources:  Journeys Reading  My Math Textbook My World Social Studies Scholastic News Interactive Science    </vt:lpstr>
      <vt:lpstr>  1st Grade Homework: Nightly Reading Assignments             (Take-Home books, Reading book) Sight Word and Spelling Practice Math Homework and +/- flashcards  Assessments: Edmentum DIBELS      </vt:lpstr>
      <vt:lpstr> 1st Grade Guest Speakers/ Special projects: Vermicomposting Program through Dearborn County Recycling Center  Karen Cody, a naturalist, will present information to the  students about animal life cycles.    </vt:lpstr>
      <vt:lpstr>  2nd Grade  Teachers:  Lee Anne Dole Jolynn Eckstein Kendra May Hilary Stonefield Rita Weaver       </vt:lpstr>
      <vt:lpstr> 2nd Grade  Resources:  Edmentum: Exact Path and Study Island to target individual needs Junior Great Books Drops in a Bucket spiral review     </vt:lpstr>
      <vt:lpstr> 2nd Grade  Assessments:  Common grade level assessments DIBELS Edmentum    </vt:lpstr>
      <vt:lpstr>2nd Grade  Guest Speakers/ Special projects: Community Service Project Cool Critters Presentation Gingerbread Houses    </vt:lpstr>
      <vt:lpstr>3rd Grade  Teachers:  Cindy Hornbach Shanon Klei Jamie Oelker Melissa Scudder Brenda Stewart     </vt:lpstr>
      <vt:lpstr> 3rd Grade Resources: Digital Citizenship Curriculum Novels Journeys Reading Series / Leveled Readers McGraw Hill Math Series Pearson My World Social Studies Smart Word Readers for Social Studies and Science       </vt:lpstr>
      <vt:lpstr> 3rd Grade Assessments:  IREAD3  ILEARN  Quarterly assessments in Reading, Writing, Grammar, Math, Social Studies  Edmentum Test (Fall, Winter, Spring) Easy CBM Comprehension, Word Fluency, Story Fluency    </vt:lpstr>
      <vt:lpstr> 3rd Grade  Guest Speakers/ Special projects: Dearborn County Research Project and Report Liz Beiersdorfer / Simple Machines Native American Activity Day Dr. Seuss Celebration Day    </vt:lpstr>
      <vt:lpstr>4th Grade Teachers:  Melanie Beetz Malorie Dickhaus Pat Harper Sharon Moder Brooke Packer     </vt:lpstr>
      <vt:lpstr>  4th Grade Resources: Edmentum: Exact Path and Study Island Journey’s Reading Textbook My Math Textbook Junior Great Books Science and Social Studies Textbooks Novels Scholastic News    </vt:lpstr>
      <vt:lpstr>   4th Grade  Guest Speakers/ Special Projects: Kevin Stonerock (Civil War soldier) Danny Russell (James Whitcomb Riley) Rationing Activity (WWII) Economics Fair project in 3rd quarter Hoosier Biography report and project in 4th quarter    </vt:lpstr>
      <vt:lpstr> 4th Grade  Assessments:  Quarterly Assessments over curriculum taught  ILEARN - Language Arts, Math, and Science Edmentum Testing: Fall, Winter, and Spring </vt:lpstr>
      <vt:lpstr>5th Grade Teachers:     Nancy Lillie   Jenny Shattuck   Cathy Sopcisak   Kelly Ravenna   Lori Robinson   </vt:lpstr>
      <vt:lpstr> 5th Grade  Resources:   Edmentum for individualized reteaching and practice Smekens Comprehension Strategies Accelerated Reader Online sites with Math, Reading, Blue Vocab, Social Studies, and Science textbook.    </vt:lpstr>
      <vt:lpstr>  5th Grade Assessments: Reading comprehension tests Pre-tests in math to determine pacing of chapter Required ILEARN testing Edmentum reading and math to determine present levels, growth and grouping Quarterly assessments for progress monitoring.    </vt:lpstr>
      <vt:lpstr>  5th Grade  Guest Speakers/Special projects: Molly Resendes:  Edible Landfill with Dearborn County Recycling. Operation Christmas Child  Kat Lillie:  Virtual Field trip to Sea Turtle Inc. at S. Padre Island, TX Get Real About Tobacco program Citizenship Projects  JPL NASA Video Conference     </vt:lpstr>
      <vt:lpstr>Report Cards</vt:lpstr>
      <vt:lpstr>          Response to Intervention (RTI) Each grade level has 30 minutes built into their daily schedule to meet the individual needs of students. This may done in small groups or individually. Tier 1: Mastering grade level standards or beyond. Tier 2: Needing additional support to meet grade level standards. Tier 3: Needing intense intervention to succeed at current grade level.   Students not progressing with Tier 3 support may be referred for special education testing. Students who are excelling at current grade level may receive enrichment and acceleration of standards.     </vt:lpstr>
      <vt:lpstr> General Education Intervention (GEI) Team of teachers, counselors, and parents who meet to discuss ways to help a struggling child succeed using research-based strategies Progress monitoring data is kept and reviewed Students not improving with additional resources and strategies may be referred for special education testing.   </vt:lpstr>
      <vt:lpstr>       Special Education  Our school district is part of a special education cooperative, ROD, shared by several school districts in Ripley, Ohio, and Dearborn Counties. ROD does special education evaluations, and supports our school with services such as occupational/physical therapy, counseling, and vision and hearing assistance for students who qualify.  NDES Special Education Teachers: Elyse Gorman, Amy Jones, Ali Gandenberger, Danielle Metz, Tamela Monhollen, Amanda Gulley, Bobbi Bauman  </vt:lpstr>
      <vt:lpstr>Available Services * For students who qualify based on state eligibility    Speech Therapy-Tamela Monhollen  (articulation,voice, fluency and language remediation)  District Pre-School-Bobbi Bauman (developmentally delayed 3-4 year old students)  District Moderate Classroom-Amanda Gulley (moderately and severely handicapped students) </vt:lpstr>
      <vt:lpstr>High Ability Services  School Ability Tests administered to all students in grades K, 3, and 5. Referrals for testing taken in grades 1, 2, and 4. Students will be considered “on watch” until 3rd grade testing. All parents will receive OLSAT testing results after 3rd (spring) and 5th grade (fall) testing.  Identification letters will be sent home to students meeting required criteria after Spring HA identification meeting. School Cluster Group Model (SCGM) is used to service high ability students in the general education classroom and provide differentiated services for all. For more information, see High Ability Services Handbook on our website or contact Barb Katenkamp, HA Services Coordinator.   </vt:lpstr>
      <vt:lpstr>  School Counseling  Counselors: Mandy Stenger and Nikki Christen    Special Education intervention and referral process State Testing Coordination Family and student resource assistance Small group counseling  Social/emotional, grief, friendship skills, etc. Drug Free Awareness School success strategies     </vt:lpstr>
      <vt:lpstr>School Nurses Karen Sue Harrill and Megan Ripperger   Provide first aid for accidents occuring at school Can administer Tylenol, with consent, for headaches Daily prescribed medication administration. Medicine must be sent in the original container with a doctor’s note Vision screenings: grades K, 1st, 3rd, 5th, and upon teacher referral Hearing screenings: grades K, 1st, 4th, and upon teacher referral</vt:lpstr>
      <vt:lpstr>     Ways to get involved…  PTO (meets second Monday in the cafeteria 3:30 or 6:30. Check FB) Classroom Volunteer Field Trip Chaperone Party Volunteer Lunch Guest School Board Meetings     </vt:lpstr>
      <vt:lpstr>    Special School-Wide Functions *This is a list of things we have done in the past. Functions will vary from year to year. Choral Concerts Veteran’s Day Art Shows Parent/Grandparent Information Sessions CMHC presentations - Think Smart..., Kids on the Block Career Week Red Ribbon Week Movie Nights (PTO) Spring Carnival (PTO) Father/daughter, Mother/son events (PTO)     </vt:lpstr>
      <vt:lpstr> Questions????  Please feel free to contact any staff member with questions about North Dearborn Elementary School. Contact information can be found on the school’s website.  http://ndes.sunmandearborn.k12.in.us/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Powell</dc:creator>
  <cp:lastModifiedBy>Beth Powell</cp:lastModifiedBy>
  <cp:revision>1</cp:revision>
  <dcterms:modified xsi:type="dcterms:W3CDTF">2018-11-19T17:19:08Z</dcterms:modified>
</cp:coreProperties>
</file>